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70" r:id="rId10"/>
    <p:sldId id="263" r:id="rId11"/>
    <p:sldId id="264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14"/>
    <p:restoredTop sz="89577"/>
  </p:normalViewPr>
  <p:slideViewPr>
    <p:cSldViewPr snapToGrid="0" snapToObjects="1">
      <p:cViewPr varScale="1">
        <p:scale>
          <a:sx n="98" d="100"/>
          <a:sy n="98" d="100"/>
        </p:scale>
        <p:origin x="7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CD8607-EF42-5B4D-BC75-D8A0ECFBEB43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757D26C-C9DE-ED48-95A4-18511BC30034}">
      <dgm:prSet phldrT="[Text]"/>
      <dgm:spPr/>
      <dgm:t>
        <a:bodyPr/>
        <a:lstStyle/>
        <a:p>
          <a:r>
            <a:rPr lang="en-US" altLang="zh-CN" dirty="0" smtClean="0"/>
            <a:t>Traditional</a:t>
          </a:r>
          <a:r>
            <a:rPr lang="en-US" altLang="zh-CN" baseline="0" dirty="0" smtClean="0"/>
            <a:t> </a:t>
          </a:r>
          <a:r>
            <a:rPr lang="en-US" altLang="zh-CN" baseline="0" dirty="0" err="1" smtClean="0"/>
            <a:t>Conv</a:t>
          </a:r>
          <a:r>
            <a:rPr lang="en-US" altLang="zh-CN" baseline="0" dirty="0" smtClean="0"/>
            <a:t> Net</a:t>
          </a:r>
          <a:endParaRPr lang="en-US" dirty="0"/>
        </a:p>
      </dgm:t>
    </dgm:pt>
    <dgm:pt modelId="{26ACA442-D293-C14D-B0CD-20D6C8D806C6}" type="parTrans" cxnId="{A9909B56-2C79-9347-BB14-2FE1B2F0501F}">
      <dgm:prSet/>
      <dgm:spPr/>
      <dgm:t>
        <a:bodyPr/>
        <a:lstStyle/>
        <a:p>
          <a:endParaRPr lang="en-US"/>
        </a:p>
      </dgm:t>
    </dgm:pt>
    <dgm:pt modelId="{46255108-A8C2-9B42-B5F4-E5FED5B324AC}" type="sibTrans" cxnId="{A9909B56-2C79-9347-BB14-2FE1B2F0501F}">
      <dgm:prSet/>
      <dgm:spPr/>
      <dgm:t>
        <a:bodyPr/>
        <a:lstStyle/>
        <a:p>
          <a:endParaRPr lang="en-US"/>
        </a:p>
      </dgm:t>
    </dgm:pt>
    <dgm:pt modelId="{7E5C2A02-BFA7-CB47-890E-52145B33CF6B}">
      <dgm:prSet phldrT="[Text]"/>
      <dgm:spPr/>
      <dgm:t>
        <a:bodyPr/>
        <a:lstStyle/>
        <a:p>
          <a:r>
            <a:rPr lang="en-US" dirty="0" err="1" smtClean="0"/>
            <a:t>ResNet</a:t>
          </a:r>
          <a:r>
            <a:rPr lang="en-US" dirty="0" smtClean="0"/>
            <a:t>	</a:t>
          </a:r>
          <a:endParaRPr lang="en-US" dirty="0"/>
        </a:p>
      </dgm:t>
    </dgm:pt>
    <dgm:pt modelId="{9ACD6B5C-18C8-E447-957C-66A9261E5352}" type="parTrans" cxnId="{40FC3785-4ECB-D84A-8DA6-1AFC7053E146}">
      <dgm:prSet/>
      <dgm:spPr/>
      <dgm:t>
        <a:bodyPr/>
        <a:lstStyle/>
        <a:p>
          <a:endParaRPr lang="en-US"/>
        </a:p>
      </dgm:t>
    </dgm:pt>
    <dgm:pt modelId="{6C777FE3-AEFE-6B4B-AB7E-F2E1EE53C822}" type="sibTrans" cxnId="{40FC3785-4ECB-D84A-8DA6-1AFC7053E146}">
      <dgm:prSet/>
      <dgm:spPr/>
      <dgm:t>
        <a:bodyPr/>
        <a:lstStyle/>
        <a:p>
          <a:endParaRPr lang="en-US"/>
        </a:p>
      </dgm:t>
    </dgm:pt>
    <dgm:pt modelId="{68026B0E-B4A9-4641-BFD0-F9FE72706B76}">
      <dgm:prSet phldrT="[Text]"/>
      <dgm:spPr/>
      <dgm:t>
        <a:bodyPr/>
        <a:lstStyle/>
        <a:p>
          <a:r>
            <a:rPr lang="en-US" dirty="0" err="1" smtClean="0"/>
            <a:t>DenseNet</a:t>
          </a:r>
          <a:endParaRPr lang="en-US" dirty="0"/>
        </a:p>
      </dgm:t>
    </dgm:pt>
    <dgm:pt modelId="{E95738BA-C524-6149-8B72-7C0C1124ED96}" type="parTrans" cxnId="{35E1D17F-13D0-0242-BA91-0AB8A89AAE1E}">
      <dgm:prSet/>
      <dgm:spPr/>
      <dgm:t>
        <a:bodyPr/>
        <a:lstStyle/>
        <a:p>
          <a:endParaRPr lang="en-US"/>
        </a:p>
      </dgm:t>
    </dgm:pt>
    <dgm:pt modelId="{92AAD7D0-12C9-364C-B3E7-9FD82AC2D0E1}" type="sibTrans" cxnId="{35E1D17F-13D0-0242-BA91-0AB8A89AAE1E}">
      <dgm:prSet/>
      <dgm:spPr/>
      <dgm:t>
        <a:bodyPr/>
        <a:lstStyle/>
        <a:p>
          <a:endParaRPr lang="en-US"/>
        </a:p>
      </dgm:t>
    </dgm:pt>
    <dgm:pt modelId="{74652C8A-ADD1-AF49-BCA3-95A4F04E67EF}" type="pres">
      <dgm:prSet presAssocID="{25CD8607-EF42-5B4D-BC75-D8A0ECFBEB43}" presName="linear" presStyleCnt="0">
        <dgm:presLayoutVars>
          <dgm:dir/>
          <dgm:animLvl val="lvl"/>
          <dgm:resizeHandles val="exact"/>
        </dgm:presLayoutVars>
      </dgm:prSet>
      <dgm:spPr/>
    </dgm:pt>
    <dgm:pt modelId="{8E3B512B-FEBD-824D-BC2D-53853314D4E7}" type="pres">
      <dgm:prSet presAssocID="{4757D26C-C9DE-ED48-95A4-18511BC30034}" presName="parentLin" presStyleCnt="0"/>
      <dgm:spPr/>
    </dgm:pt>
    <dgm:pt modelId="{ED358BBE-53AB-7F4A-90D3-3326CBF9B155}" type="pres">
      <dgm:prSet presAssocID="{4757D26C-C9DE-ED48-95A4-18511BC30034}" presName="parentLeftMargin" presStyleLbl="node1" presStyleIdx="0" presStyleCnt="3"/>
      <dgm:spPr/>
    </dgm:pt>
    <dgm:pt modelId="{35181D9B-6FA8-AA49-84F0-24777CBDA1E2}" type="pres">
      <dgm:prSet presAssocID="{4757D26C-C9DE-ED48-95A4-18511BC3003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9D17E0C-A8FA-C547-A501-F4D0FE2A701C}" type="pres">
      <dgm:prSet presAssocID="{4757D26C-C9DE-ED48-95A4-18511BC30034}" presName="negativeSpace" presStyleCnt="0"/>
      <dgm:spPr/>
    </dgm:pt>
    <dgm:pt modelId="{9F925F1F-B4BD-0142-A849-CF650B185E99}" type="pres">
      <dgm:prSet presAssocID="{4757D26C-C9DE-ED48-95A4-18511BC30034}" presName="childText" presStyleLbl="conFgAcc1" presStyleIdx="0" presStyleCnt="3">
        <dgm:presLayoutVars>
          <dgm:bulletEnabled val="1"/>
        </dgm:presLayoutVars>
      </dgm:prSet>
      <dgm:spPr/>
    </dgm:pt>
    <dgm:pt modelId="{979DCB07-2EE9-464E-8086-620A03C34DF2}" type="pres">
      <dgm:prSet presAssocID="{46255108-A8C2-9B42-B5F4-E5FED5B324AC}" presName="spaceBetweenRectangles" presStyleCnt="0"/>
      <dgm:spPr/>
    </dgm:pt>
    <dgm:pt modelId="{80485418-52C4-6C40-965F-472D25161765}" type="pres">
      <dgm:prSet presAssocID="{7E5C2A02-BFA7-CB47-890E-52145B33CF6B}" presName="parentLin" presStyleCnt="0"/>
      <dgm:spPr/>
    </dgm:pt>
    <dgm:pt modelId="{15144E01-59C3-6C4F-8CDB-1B0949307F04}" type="pres">
      <dgm:prSet presAssocID="{7E5C2A02-BFA7-CB47-890E-52145B33CF6B}" presName="parentLeftMargin" presStyleLbl="node1" presStyleIdx="0" presStyleCnt="3"/>
      <dgm:spPr/>
    </dgm:pt>
    <dgm:pt modelId="{A9DEFB7B-AA54-0342-8C38-FA01D365CA14}" type="pres">
      <dgm:prSet presAssocID="{7E5C2A02-BFA7-CB47-890E-52145B33CF6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B936F3F-8F37-B946-B0C0-4F54E5946C4E}" type="pres">
      <dgm:prSet presAssocID="{7E5C2A02-BFA7-CB47-890E-52145B33CF6B}" presName="negativeSpace" presStyleCnt="0"/>
      <dgm:spPr/>
    </dgm:pt>
    <dgm:pt modelId="{E574A62E-E24E-1047-818F-8A1CF8598249}" type="pres">
      <dgm:prSet presAssocID="{7E5C2A02-BFA7-CB47-890E-52145B33CF6B}" presName="childText" presStyleLbl="conFgAcc1" presStyleIdx="1" presStyleCnt="3">
        <dgm:presLayoutVars>
          <dgm:bulletEnabled val="1"/>
        </dgm:presLayoutVars>
      </dgm:prSet>
      <dgm:spPr/>
    </dgm:pt>
    <dgm:pt modelId="{DA49D559-C25C-C247-AD32-39BE1DA382CF}" type="pres">
      <dgm:prSet presAssocID="{6C777FE3-AEFE-6B4B-AB7E-F2E1EE53C822}" presName="spaceBetweenRectangles" presStyleCnt="0"/>
      <dgm:spPr/>
    </dgm:pt>
    <dgm:pt modelId="{C7B849E1-8773-C840-A0BD-82B57EABEAAB}" type="pres">
      <dgm:prSet presAssocID="{68026B0E-B4A9-4641-BFD0-F9FE72706B76}" presName="parentLin" presStyleCnt="0"/>
      <dgm:spPr/>
    </dgm:pt>
    <dgm:pt modelId="{7B849C7C-70B3-B146-87CB-8D16F4BD8540}" type="pres">
      <dgm:prSet presAssocID="{68026B0E-B4A9-4641-BFD0-F9FE72706B76}" presName="parentLeftMargin" presStyleLbl="node1" presStyleIdx="1" presStyleCnt="3"/>
      <dgm:spPr/>
    </dgm:pt>
    <dgm:pt modelId="{3E72AB08-90A0-0841-BF5C-D2AFF6C66884}" type="pres">
      <dgm:prSet presAssocID="{68026B0E-B4A9-4641-BFD0-F9FE72706B76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18EECF17-3F0B-5246-AD26-EDEB0CDD01DD}" type="pres">
      <dgm:prSet presAssocID="{68026B0E-B4A9-4641-BFD0-F9FE72706B76}" presName="negativeSpace" presStyleCnt="0"/>
      <dgm:spPr/>
    </dgm:pt>
    <dgm:pt modelId="{040012F6-1858-AB40-8A69-BC80A7B02C97}" type="pres">
      <dgm:prSet presAssocID="{68026B0E-B4A9-4641-BFD0-F9FE72706B76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2800BCD-0A73-6E4F-A26E-DE1EFCC0F7B0}" type="presOf" srcId="{7E5C2A02-BFA7-CB47-890E-52145B33CF6B}" destId="{15144E01-59C3-6C4F-8CDB-1B0949307F04}" srcOrd="0" destOrd="0" presId="urn:microsoft.com/office/officeart/2005/8/layout/list1"/>
    <dgm:cxn modelId="{40FC3785-4ECB-D84A-8DA6-1AFC7053E146}" srcId="{25CD8607-EF42-5B4D-BC75-D8A0ECFBEB43}" destId="{7E5C2A02-BFA7-CB47-890E-52145B33CF6B}" srcOrd="1" destOrd="0" parTransId="{9ACD6B5C-18C8-E447-957C-66A9261E5352}" sibTransId="{6C777FE3-AEFE-6B4B-AB7E-F2E1EE53C822}"/>
    <dgm:cxn modelId="{44ED58A7-00A4-CB4A-BA5F-C6697C846714}" type="presOf" srcId="{68026B0E-B4A9-4641-BFD0-F9FE72706B76}" destId="{7B849C7C-70B3-B146-87CB-8D16F4BD8540}" srcOrd="0" destOrd="0" presId="urn:microsoft.com/office/officeart/2005/8/layout/list1"/>
    <dgm:cxn modelId="{35E1D17F-13D0-0242-BA91-0AB8A89AAE1E}" srcId="{25CD8607-EF42-5B4D-BC75-D8A0ECFBEB43}" destId="{68026B0E-B4A9-4641-BFD0-F9FE72706B76}" srcOrd="2" destOrd="0" parTransId="{E95738BA-C524-6149-8B72-7C0C1124ED96}" sibTransId="{92AAD7D0-12C9-364C-B3E7-9FD82AC2D0E1}"/>
    <dgm:cxn modelId="{581BE78B-0A6B-FA4A-AF1B-5580CC97D68C}" type="presOf" srcId="{25CD8607-EF42-5B4D-BC75-D8A0ECFBEB43}" destId="{74652C8A-ADD1-AF49-BCA3-95A4F04E67EF}" srcOrd="0" destOrd="0" presId="urn:microsoft.com/office/officeart/2005/8/layout/list1"/>
    <dgm:cxn modelId="{58FC1D01-04C2-3742-8D19-D191CD8880A7}" type="presOf" srcId="{68026B0E-B4A9-4641-BFD0-F9FE72706B76}" destId="{3E72AB08-90A0-0841-BF5C-D2AFF6C66884}" srcOrd="1" destOrd="0" presId="urn:microsoft.com/office/officeart/2005/8/layout/list1"/>
    <dgm:cxn modelId="{A9909B56-2C79-9347-BB14-2FE1B2F0501F}" srcId="{25CD8607-EF42-5B4D-BC75-D8A0ECFBEB43}" destId="{4757D26C-C9DE-ED48-95A4-18511BC30034}" srcOrd="0" destOrd="0" parTransId="{26ACA442-D293-C14D-B0CD-20D6C8D806C6}" sibTransId="{46255108-A8C2-9B42-B5F4-E5FED5B324AC}"/>
    <dgm:cxn modelId="{62F97C9F-6881-D240-B4DA-94096F454A3C}" type="presOf" srcId="{4757D26C-C9DE-ED48-95A4-18511BC30034}" destId="{35181D9B-6FA8-AA49-84F0-24777CBDA1E2}" srcOrd="1" destOrd="0" presId="urn:microsoft.com/office/officeart/2005/8/layout/list1"/>
    <dgm:cxn modelId="{D1019B51-287F-4C42-864C-D74F18384E3C}" type="presOf" srcId="{7E5C2A02-BFA7-CB47-890E-52145B33CF6B}" destId="{A9DEFB7B-AA54-0342-8C38-FA01D365CA14}" srcOrd="1" destOrd="0" presId="urn:microsoft.com/office/officeart/2005/8/layout/list1"/>
    <dgm:cxn modelId="{A6536BDC-A658-734A-84BE-A4900B4D4AF1}" type="presOf" srcId="{4757D26C-C9DE-ED48-95A4-18511BC30034}" destId="{ED358BBE-53AB-7F4A-90D3-3326CBF9B155}" srcOrd="0" destOrd="0" presId="urn:microsoft.com/office/officeart/2005/8/layout/list1"/>
    <dgm:cxn modelId="{98A8BF74-AE0F-0D49-81AA-D5E421701FEF}" type="presParOf" srcId="{74652C8A-ADD1-AF49-BCA3-95A4F04E67EF}" destId="{8E3B512B-FEBD-824D-BC2D-53853314D4E7}" srcOrd="0" destOrd="0" presId="urn:microsoft.com/office/officeart/2005/8/layout/list1"/>
    <dgm:cxn modelId="{4B0975E4-F5F6-0C4B-947F-67B86032FAB9}" type="presParOf" srcId="{8E3B512B-FEBD-824D-BC2D-53853314D4E7}" destId="{ED358BBE-53AB-7F4A-90D3-3326CBF9B155}" srcOrd="0" destOrd="0" presId="urn:microsoft.com/office/officeart/2005/8/layout/list1"/>
    <dgm:cxn modelId="{FFE86E5C-005C-544B-9F67-51E913D5902A}" type="presParOf" srcId="{8E3B512B-FEBD-824D-BC2D-53853314D4E7}" destId="{35181D9B-6FA8-AA49-84F0-24777CBDA1E2}" srcOrd="1" destOrd="0" presId="urn:microsoft.com/office/officeart/2005/8/layout/list1"/>
    <dgm:cxn modelId="{B00CADEF-0585-FE4E-87E5-B6CF5AA65FFB}" type="presParOf" srcId="{74652C8A-ADD1-AF49-BCA3-95A4F04E67EF}" destId="{D9D17E0C-A8FA-C547-A501-F4D0FE2A701C}" srcOrd="1" destOrd="0" presId="urn:microsoft.com/office/officeart/2005/8/layout/list1"/>
    <dgm:cxn modelId="{B471F06A-5914-DC46-A20E-C055DADCD793}" type="presParOf" srcId="{74652C8A-ADD1-AF49-BCA3-95A4F04E67EF}" destId="{9F925F1F-B4BD-0142-A849-CF650B185E99}" srcOrd="2" destOrd="0" presId="urn:microsoft.com/office/officeart/2005/8/layout/list1"/>
    <dgm:cxn modelId="{BB3D0920-7898-3842-8A24-B7DD0D2BD4A9}" type="presParOf" srcId="{74652C8A-ADD1-AF49-BCA3-95A4F04E67EF}" destId="{979DCB07-2EE9-464E-8086-620A03C34DF2}" srcOrd="3" destOrd="0" presId="urn:microsoft.com/office/officeart/2005/8/layout/list1"/>
    <dgm:cxn modelId="{C1075008-8769-2541-BAD7-7AB856A9FE50}" type="presParOf" srcId="{74652C8A-ADD1-AF49-BCA3-95A4F04E67EF}" destId="{80485418-52C4-6C40-965F-472D25161765}" srcOrd="4" destOrd="0" presId="urn:microsoft.com/office/officeart/2005/8/layout/list1"/>
    <dgm:cxn modelId="{53FAA1DD-929B-8540-A1BE-DEC9E2DD6DC3}" type="presParOf" srcId="{80485418-52C4-6C40-965F-472D25161765}" destId="{15144E01-59C3-6C4F-8CDB-1B0949307F04}" srcOrd="0" destOrd="0" presId="urn:microsoft.com/office/officeart/2005/8/layout/list1"/>
    <dgm:cxn modelId="{9DA0202A-E703-0844-B1FB-98D645C1789B}" type="presParOf" srcId="{80485418-52C4-6C40-965F-472D25161765}" destId="{A9DEFB7B-AA54-0342-8C38-FA01D365CA14}" srcOrd="1" destOrd="0" presId="urn:microsoft.com/office/officeart/2005/8/layout/list1"/>
    <dgm:cxn modelId="{7C188590-F3FA-8D4D-A18F-AE2DF9DFB797}" type="presParOf" srcId="{74652C8A-ADD1-AF49-BCA3-95A4F04E67EF}" destId="{8B936F3F-8F37-B946-B0C0-4F54E5946C4E}" srcOrd="5" destOrd="0" presId="urn:microsoft.com/office/officeart/2005/8/layout/list1"/>
    <dgm:cxn modelId="{BBCD4834-DB44-7848-ACBB-EBCEFA435099}" type="presParOf" srcId="{74652C8A-ADD1-AF49-BCA3-95A4F04E67EF}" destId="{E574A62E-E24E-1047-818F-8A1CF8598249}" srcOrd="6" destOrd="0" presId="urn:microsoft.com/office/officeart/2005/8/layout/list1"/>
    <dgm:cxn modelId="{4D83C8C5-FCA3-6E4F-98D6-02B370907F93}" type="presParOf" srcId="{74652C8A-ADD1-AF49-BCA3-95A4F04E67EF}" destId="{DA49D559-C25C-C247-AD32-39BE1DA382CF}" srcOrd="7" destOrd="0" presId="urn:microsoft.com/office/officeart/2005/8/layout/list1"/>
    <dgm:cxn modelId="{303A8C9D-77A7-4E42-B102-3D119E710747}" type="presParOf" srcId="{74652C8A-ADD1-AF49-BCA3-95A4F04E67EF}" destId="{C7B849E1-8773-C840-A0BD-82B57EABEAAB}" srcOrd="8" destOrd="0" presId="urn:microsoft.com/office/officeart/2005/8/layout/list1"/>
    <dgm:cxn modelId="{DE79B808-2E1C-144C-BF10-BFA7C8DCCA21}" type="presParOf" srcId="{C7B849E1-8773-C840-A0BD-82B57EABEAAB}" destId="{7B849C7C-70B3-B146-87CB-8D16F4BD8540}" srcOrd="0" destOrd="0" presId="urn:microsoft.com/office/officeart/2005/8/layout/list1"/>
    <dgm:cxn modelId="{F07F9208-CC1A-2148-A912-DEEB27F55D47}" type="presParOf" srcId="{C7B849E1-8773-C840-A0BD-82B57EABEAAB}" destId="{3E72AB08-90A0-0841-BF5C-D2AFF6C66884}" srcOrd="1" destOrd="0" presId="urn:microsoft.com/office/officeart/2005/8/layout/list1"/>
    <dgm:cxn modelId="{DD04D633-F1C9-744E-BF40-6E1CF296E1EC}" type="presParOf" srcId="{74652C8A-ADD1-AF49-BCA3-95A4F04E67EF}" destId="{18EECF17-3F0B-5246-AD26-EDEB0CDD01DD}" srcOrd="9" destOrd="0" presId="urn:microsoft.com/office/officeart/2005/8/layout/list1"/>
    <dgm:cxn modelId="{3450BF5A-FF65-FB4B-91A5-AD7F2E2E020F}" type="presParOf" srcId="{74652C8A-ADD1-AF49-BCA3-95A4F04E67EF}" destId="{040012F6-1858-AB40-8A69-BC80A7B02C97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D6F08D-50E1-234C-A2B5-C516EF1E5866}" type="doc">
      <dgm:prSet loTypeId="urn:microsoft.com/office/officeart/2005/8/layout/chevron2" loCatId="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A85DD888-14AB-0C43-9EB1-99B76713DCD1}">
      <dgm:prSet phldrT="[Text]"/>
      <dgm:spPr/>
      <dgm:t>
        <a:bodyPr/>
        <a:lstStyle/>
        <a:p>
          <a:r>
            <a:rPr lang="en-US" dirty="0" smtClean="0"/>
            <a:t>What's the gradual form</a:t>
          </a:r>
          <a:endParaRPr lang="en-US" dirty="0"/>
        </a:p>
      </dgm:t>
    </dgm:pt>
    <dgm:pt modelId="{4CC074FD-399F-6A44-A8B7-F4FB944A9846}" type="parTrans" cxnId="{CBBA0D09-B1EF-CC42-86B9-784C74919FB3}">
      <dgm:prSet/>
      <dgm:spPr/>
      <dgm:t>
        <a:bodyPr/>
        <a:lstStyle/>
        <a:p>
          <a:endParaRPr lang="en-US"/>
        </a:p>
      </dgm:t>
    </dgm:pt>
    <dgm:pt modelId="{D0BB07FC-4F91-E341-BAB9-6CA604E79CCF}" type="sibTrans" cxnId="{CBBA0D09-B1EF-CC42-86B9-784C74919FB3}">
      <dgm:prSet/>
      <dgm:spPr/>
      <dgm:t>
        <a:bodyPr/>
        <a:lstStyle/>
        <a:p>
          <a:endParaRPr lang="en-US"/>
        </a:p>
      </dgm:t>
    </dgm:pt>
    <dgm:pt modelId="{335F3150-5FF8-E941-827C-15906E77A209}">
      <dgm:prSet phldrT="[Text]"/>
      <dgm:spPr/>
      <dgm:t>
        <a:bodyPr/>
        <a:lstStyle/>
        <a:p>
          <a:r>
            <a:rPr lang="en-US" dirty="0" smtClean="0"/>
            <a:t>Linear?</a:t>
          </a:r>
          <a:endParaRPr lang="en-US" dirty="0"/>
        </a:p>
      </dgm:t>
    </dgm:pt>
    <dgm:pt modelId="{75A9EEDC-A7BA-7E49-B447-3D7609F3081F}" type="parTrans" cxnId="{C925A489-F8C8-8146-A831-B7B92DD345E4}">
      <dgm:prSet/>
      <dgm:spPr/>
      <dgm:t>
        <a:bodyPr/>
        <a:lstStyle/>
        <a:p>
          <a:endParaRPr lang="en-US"/>
        </a:p>
      </dgm:t>
    </dgm:pt>
    <dgm:pt modelId="{F1A286A4-0036-C54B-885B-E15E611231DC}" type="sibTrans" cxnId="{C925A489-F8C8-8146-A831-B7B92DD345E4}">
      <dgm:prSet/>
      <dgm:spPr/>
      <dgm:t>
        <a:bodyPr/>
        <a:lstStyle/>
        <a:p>
          <a:endParaRPr lang="en-US"/>
        </a:p>
      </dgm:t>
    </dgm:pt>
    <dgm:pt modelId="{4F2317F5-FDF8-944D-85EB-664686741DF3}">
      <dgm:prSet phldrT="[Text]"/>
      <dgm:spPr/>
      <dgm:t>
        <a:bodyPr/>
        <a:lstStyle/>
        <a:p>
          <a:r>
            <a:rPr lang="en-US" dirty="0" smtClean="0"/>
            <a:t>Exponential?</a:t>
          </a:r>
          <a:endParaRPr lang="en-US" dirty="0"/>
        </a:p>
      </dgm:t>
    </dgm:pt>
    <dgm:pt modelId="{834B60C5-CA76-7F4A-9AE3-2FF2953361EB}" type="parTrans" cxnId="{94CCBE81-5139-AA47-95C4-74F67EF5C529}">
      <dgm:prSet/>
      <dgm:spPr/>
      <dgm:t>
        <a:bodyPr/>
        <a:lstStyle/>
        <a:p>
          <a:endParaRPr lang="en-US"/>
        </a:p>
      </dgm:t>
    </dgm:pt>
    <dgm:pt modelId="{989222C8-6152-BF48-9192-BE7762C74532}" type="sibTrans" cxnId="{94CCBE81-5139-AA47-95C4-74F67EF5C529}">
      <dgm:prSet/>
      <dgm:spPr/>
      <dgm:t>
        <a:bodyPr/>
        <a:lstStyle/>
        <a:p>
          <a:endParaRPr lang="en-US"/>
        </a:p>
      </dgm:t>
    </dgm:pt>
    <dgm:pt modelId="{299FD50F-0BD6-2842-B56B-11DD57EF87B4}">
      <dgm:prSet phldrT="[Text]"/>
      <dgm:spPr/>
      <dgm:t>
        <a:bodyPr/>
        <a:lstStyle/>
        <a:p>
          <a:r>
            <a:rPr lang="en-US" dirty="0" smtClean="0"/>
            <a:t>Which to base on?</a:t>
          </a:r>
          <a:endParaRPr lang="en-US" dirty="0"/>
        </a:p>
      </dgm:t>
    </dgm:pt>
    <dgm:pt modelId="{1C287A9E-53C3-2046-981A-C95D1EDDB04C}" type="parTrans" cxnId="{32E1EB6B-0F1D-9044-859F-7FB3D56A28F9}">
      <dgm:prSet/>
      <dgm:spPr/>
      <dgm:t>
        <a:bodyPr/>
        <a:lstStyle/>
        <a:p>
          <a:endParaRPr lang="en-US"/>
        </a:p>
      </dgm:t>
    </dgm:pt>
    <dgm:pt modelId="{5E8A2B9C-77F4-144B-BD76-FD33FB40F97B}" type="sibTrans" cxnId="{32E1EB6B-0F1D-9044-859F-7FB3D56A28F9}">
      <dgm:prSet/>
      <dgm:spPr/>
      <dgm:t>
        <a:bodyPr/>
        <a:lstStyle/>
        <a:p>
          <a:endParaRPr lang="en-US"/>
        </a:p>
      </dgm:t>
    </dgm:pt>
    <dgm:pt modelId="{734C4E8B-05EA-D24F-B709-D1A260A6EA4E}">
      <dgm:prSet phldrT="[Text]"/>
      <dgm:spPr/>
      <dgm:t>
        <a:bodyPr/>
        <a:lstStyle/>
        <a:p>
          <a:r>
            <a:rPr lang="en-US" dirty="0" smtClean="0"/>
            <a:t>Distance between two layers?</a:t>
          </a:r>
          <a:endParaRPr lang="en-US" dirty="0"/>
        </a:p>
      </dgm:t>
    </dgm:pt>
    <dgm:pt modelId="{2CA1F9DC-7F4C-5D4C-AF93-8B0352D0FFF2}" type="parTrans" cxnId="{A9A3CAC8-F1A4-2C43-BD4C-26891E3A892E}">
      <dgm:prSet/>
      <dgm:spPr/>
      <dgm:t>
        <a:bodyPr/>
        <a:lstStyle/>
        <a:p>
          <a:endParaRPr lang="en-US"/>
        </a:p>
      </dgm:t>
    </dgm:pt>
    <dgm:pt modelId="{A8219C8F-2BD4-2844-BD18-CF73B2F7B6DD}" type="sibTrans" cxnId="{A9A3CAC8-F1A4-2C43-BD4C-26891E3A892E}">
      <dgm:prSet/>
      <dgm:spPr/>
      <dgm:t>
        <a:bodyPr/>
        <a:lstStyle/>
        <a:p>
          <a:endParaRPr lang="en-US"/>
        </a:p>
      </dgm:t>
    </dgm:pt>
    <dgm:pt modelId="{D05CE44F-3212-4F47-8BF7-E6EC64BDB1A5}">
      <dgm:prSet phldrT="[Text]"/>
      <dgm:spPr/>
      <dgm:t>
        <a:bodyPr/>
        <a:lstStyle/>
        <a:p>
          <a:r>
            <a:rPr lang="en-US" dirty="0" smtClean="0"/>
            <a:t>Position of source layer?</a:t>
          </a:r>
          <a:endParaRPr lang="en-US" dirty="0"/>
        </a:p>
      </dgm:t>
    </dgm:pt>
    <dgm:pt modelId="{76F3661E-C6C8-DD4A-9B13-05E96923F29C}" type="parTrans" cxnId="{7AEA8A7C-8B6A-C34E-924D-E7D30F4DFF9C}">
      <dgm:prSet/>
      <dgm:spPr/>
      <dgm:t>
        <a:bodyPr/>
        <a:lstStyle/>
        <a:p>
          <a:endParaRPr lang="en-US"/>
        </a:p>
      </dgm:t>
    </dgm:pt>
    <dgm:pt modelId="{798E66DA-C083-B840-A5F6-E1E246A4D014}" type="sibTrans" cxnId="{7AEA8A7C-8B6A-C34E-924D-E7D30F4DFF9C}">
      <dgm:prSet/>
      <dgm:spPr/>
      <dgm:t>
        <a:bodyPr/>
        <a:lstStyle/>
        <a:p>
          <a:endParaRPr lang="en-US"/>
        </a:p>
      </dgm:t>
    </dgm:pt>
    <dgm:pt modelId="{C2F3020D-C07C-5949-9DF4-5203F123FECB}">
      <dgm:prSet phldrT="[Text]"/>
      <dgm:spPr/>
      <dgm:t>
        <a:bodyPr/>
        <a:lstStyle/>
        <a:p>
          <a:r>
            <a:rPr lang="en-US" dirty="0" smtClean="0"/>
            <a:t>Which layers to modify?</a:t>
          </a:r>
          <a:endParaRPr lang="en-US" dirty="0"/>
        </a:p>
      </dgm:t>
    </dgm:pt>
    <dgm:pt modelId="{0753A1E6-8AC0-254E-AF36-770F2DCFDFDE}" type="parTrans" cxnId="{49A76E25-D30C-8A48-90D3-8C077BEC226A}">
      <dgm:prSet/>
      <dgm:spPr/>
      <dgm:t>
        <a:bodyPr/>
        <a:lstStyle/>
        <a:p>
          <a:endParaRPr lang="en-US"/>
        </a:p>
      </dgm:t>
    </dgm:pt>
    <dgm:pt modelId="{5369FA29-E20B-B246-AAD0-E976A751ECDE}" type="sibTrans" cxnId="{49A76E25-D30C-8A48-90D3-8C077BEC226A}">
      <dgm:prSet/>
      <dgm:spPr/>
      <dgm:t>
        <a:bodyPr/>
        <a:lstStyle/>
        <a:p>
          <a:endParaRPr lang="en-US"/>
        </a:p>
      </dgm:t>
    </dgm:pt>
    <dgm:pt modelId="{8A5CE9F0-EADB-CB4D-8E66-F82FB540B8B7}">
      <dgm:prSet phldrT="[Text]"/>
      <dgm:spPr/>
      <dgm:t>
        <a:bodyPr/>
        <a:lstStyle/>
        <a:p>
          <a:r>
            <a:rPr lang="en-US" dirty="0" err="1" smtClean="0"/>
            <a:t>Conv</a:t>
          </a:r>
          <a:r>
            <a:rPr lang="en-US" dirty="0" smtClean="0"/>
            <a:t>?</a:t>
          </a:r>
          <a:endParaRPr lang="en-US" dirty="0"/>
        </a:p>
      </dgm:t>
    </dgm:pt>
    <dgm:pt modelId="{26CFE584-77DB-C849-8BCE-1312B211B2E7}" type="parTrans" cxnId="{B940B3F4-1CF0-FE48-BCB1-3C422284844E}">
      <dgm:prSet/>
      <dgm:spPr/>
      <dgm:t>
        <a:bodyPr/>
        <a:lstStyle/>
        <a:p>
          <a:endParaRPr lang="en-US"/>
        </a:p>
      </dgm:t>
    </dgm:pt>
    <dgm:pt modelId="{31ED8461-D296-1148-80CC-2977415A00AE}" type="sibTrans" cxnId="{B940B3F4-1CF0-FE48-BCB1-3C422284844E}">
      <dgm:prSet/>
      <dgm:spPr/>
      <dgm:t>
        <a:bodyPr/>
        <a:lstStyle/>
        <a:p>
          <a:endParaRPr lang="en-US"/>
        </a:p>
      </dgm:t>
    </dgm:pt>
    <dgm:pt modelId="{63664824-6C27-A540-A642-C233AA0F469D}">
      <dgm:prSet phldrT="[Text]"/>
      <dgm:spPr/>
      <dgm:t>
        <a:bodyPr/>
        <a:lstStyle/>
        <a:p>
          <a:r>
            <a:rPr lang="en-US" dirty="0" err="1" smtClean="0"/>
            <a:t>Batchnorm</a:t>
          </a:r>
          <a:r>
            <a:rPr lang="en-US" dirty="0" smtClean="0"/>
            <a:t>?</a:t>
          </a:r>
          <a:endParaRPr lang="en-US" dirty="0"/>
        </a:p>
      </dgm:t>
    </dgm:pt>
    <dgm:pt modelId="{DB609208-4DBC-D740-8532-D43FA0871E12}" type="parTrans" cxnId="{AC5BE952-220B-F742-B58B-81F71C5925C6}">
      <dgm:prSet/>
      <dgm:spPr/>
      <dgm:t>
        <a:bodyPr/>
        <a:lstStyle/>
        <a:p>
          <a:endParaRPr lang="en-US"/>
        </a:p>
      </dgm:t>
    </dgm:pt>
    <dgm:pt modelId="{CDD063CB-3DA1-064F-A66B-8BB216BA5FCC}" type="sibTrans" cxnId="{AC5BE952-220B-F742-B58B-81F71C5925C6}">
      <dgm:prSet/>
      <dgm:spPr/>
      <dgm:t>
        <a:bodyPr/>
        <a:lstStyle/>
        <a:p>
          <a:endParaRPr lang="en-US"/>
        </a:p>
      </dgm:t>
    </dgm:pt>
    <dgm:pt modelId="{273F6C43-FD72-9447-84B8-127376E8EDB5}">
      <dgm:prSet phldrT="[Text]"/>
      <dgm:spPr/>
      <dgm:t>
        <a:bodyPr/>
        <a:lstStyle/>
        <a:p>
          <a:r>
            <a:rPr lang="en-US" dirty="0" smtClean="0"/>
            <a:t>Other form?</a:t>
          </a:r>
          <a:endParaRPr lang="en-US" dirty="0"/>
        </a:p>
      </dgm:t>
    </dgm:pt>
    <dgm:pt modelId="{03CC2CFE-89FE-B848-8ED8-8DA0E159E838}" type="parTrans" cxnId="{85AC9ECA-160E-F646-9605-12A8493B3267}">
      <dgm:prSet/>
      <dgm:spPr/>
      <dgm:t>
        <a:bodyPr/>
        <a:lstStyle/>
        <a:p>
          <a:endParaRPr lang="en-US"/>
        </a:p>
      </dgm:t>
    </dgm:pt>
    <dgm:pt modelId="{ABBA283A-BBF6-3F47-B443-19E71EE65A89}" type="sibTrans" cxnId="{85AC9ECA-160E-F646-9605-12A8493B3267}">
      <dgm:prSet/>
      <dgm:spPr/>
      <dgm:t>
        <a:bodyPr/>
        <a:lstStyle/>
        <a:p>
          <a:endParaRPr lang="en-US"/>
        </a:p>
      </dgm:t>
    </dgm:pt>
    <dgm:pt modelId="{5DFDB5FA-7698-BE4D-8805-7A64E3318EE3}">
      <dgm:prSet phldrT="[Text]"/>
      <dgm:spPr/>
      <dgm:t>
        <a:bodyPr/>
        <a:lstStyle/>
        <a:p>
          <a:r>
            <a:rPr lang="en-US" dirty="0" smtClean="0"/>
            <a:t>Position of target layer?</a:t>
          </a:r>
          <a:endParaRPr lang="en-US" dirty="0"/>
        </a:p>
      </dgm:t>
    </dgm:pt>
    <dgm:pt modelId="{8B353193-D95A-F249-B956-C6646A72064F}" type="parTrans" cxnId="{DCE55B46-5E7C-BE4D-B6F4-A6F099C07828}">
      <dgm:prSet/>
      <dgm:spPr/>
      <dgm:t>
        <a:bodyPr/>
        <a:lstStyle/>
        <a:p>
          <a:endParaRPr lang="en-US"/>
        </a:p>
      </dgm:t>
    </dgm:pt>
    <dgm:pt modelId="{E05ADB53-24E4-D04F-91E2-D8CAB072EE69}" type="sibTrans" cxnId="{DCE55B46-5E7C-BE4D-B6F4-A6F099C07828}">
      <dgm:prSet/>
      <dgm:spPr/>
      <dgm:t>
        <a:bodyPr/>
        <a:lstStyle/>
        <a:p>
          <a:endParaRPr lang="en-US"/>
        </a:p>
      </dgm:t>
    </dgm:pt>
    <dgm:pt modelId="{2EA91427-5EE8-9443-AD15-F6742CCBA64C}" type="pres">
      <dgm:prSet presAssocID="{C1D6F08D-50E1-234C-A2B5-C516EF1E5866}" presName="linearFlow" presStyleCnt="0">
        <dgm:presLayoutVars>
          <dgm:dir/>
          <dgm:animLvl val="lvl"/>
          <dgm:resizeHandles val="exact"/>
        </dgm:presLayoutVars>
      </dgm:prSet>
      <dgm:spPr/>
    </dgm:pt>
    <dgm:pt modelId="{FBFA1168-B02C-6048-9C3C-1D8A504C76D8}" type="pres">
      <dgm:prSet presAssocID="{A85DD888-14AB-0C43-9EB1-99B76713DCD1}" presName="composite" presStyleCnt="0"/>
      <dgm:spPr/>
    </dgm:pt>
    <dgm:pt modelId="{2C8C133C-3B34-714F-9534-ACA6A7019AC2}" type="pres">
      <dgm:prSet presAssocID="{A85DD888-14AB-0C43-9EB1-99B76713DCD1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21263D-1E75-A04E-8A96-68E66DCE6345}" type="pres">
      <dgm:prSet presAssocID="{A85DD888-14AB-0C43-9EB1-99B76713DCD1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4B971E-9B23-0743-B62B-3BD622BC75FA}" type="pres">
      <dgm:prSet presAssocID="{D0BB07FC-4F91-E341-BAB9-6CA604E79CCF}" presName="sp" presStyleCnt="0"/>
      <dgm:spPr/>
    </dgm:pt>
    <dgm:pt modelId="{FD775823-AD15-174E-9220-C39CC95F5732}" type="pres">
      <dgm:prSet presAssocID="{299FD50F-0BD6-2842-B56B-11DD57EF87B4}" presName="composite" presStyleCnt="0"/>
      <dgm:spPr/>
    </dgm:pt>
    <dgm:pt modelId="{AC1C52CA-6743-A34E-88EE-7281F7FDD452}" type="pres">
      <dgm:prSet presAssocID="{299FD50F-0BD6-2842-B56B-11DD57EF87B4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37D130-9098-0142-A4F2-45CD8B41D06F}" type="pres">
      <dgm:prSet presAssocID="{299FD50F-0BD6-2842-B56B-11DD57EF87B4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066FC3-47A7-2F4C-B257-DF2F52C10F92}" type="pres">
      <dgm:prSet presAssocID="{5E8A2B9C-77F4-144B-BD76-FD33FB40F97B}" presName="sp" presStyleCnt="0"/>
      <dgm:spPr/>
    </dgm:pt>
    <dgm:pt modelId="{A73E8721-5BAA-7A46-BAA1-B1629D72520E}" type="pres">
      <dgm:prSet presAssocID="{C2F3020D-C07C-5949-9DF4-5203F123FECB}" presName="composite" presStyleCnt="0"/>
      <dgm:spPr/>
    </dgm:pt>
    <dgm:pt modelId="{C448CFC2-FB67-1A4E-BD8A-4944771695F8}" type="pres">
      <dgm:prSet presAssocID="{C2F3020D-C07C-5949-9DF4-5203F123FECB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A54F98-73E7-8748-9226-F5C5EB4CBEC5}" type="pres">
      <dgm:prSet presAssocID="{C2F3020D-C07C-5949-9DF4-5203F123FECB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BBA0D09-B1EF-CC42-86B9-784C74919FB3}" srcId="{C1D6F08D-50E1-234C-A2B5-C516EF1E5866}" destId="{A85DD888-14AB-0C43-9EB1-99B76713DCD1}" srcOrd="0" destOrd="0" parTransId="{4CC074FD-399F-6A44-A8B7-F4FB944A9846}" sibTransId="{D0BB07FC-4F91-E341-BAB9-6CA604E79CCF}"/>
    <dgm:cxn modelId="{A9A3CAC8-F1A4-2C43-BD4C-26891E3A892E}" srcId="{299FD50F-0BD6-2842-B56B-11DD57EF87B4}" destId="{734C4E8B-05EA-D24F-B709-D1A260A6EA4E}" srcOrd="0" destOrd="0" parTransId="{2CA1F9DC-7F4C-5D4C-AF93-8B0352D0FFF2}" sibTransId="{A8219C8F-2BD4-2844-BD18-CF73B2F7B6DD}"/>
    <dgm:cxn modelId="{49A76E25-D30C-8A48-90D3-8C077BEC226A}" srcId="{C1D6F08D-50E1-234C-A2B5-C516EF1E5866}" destId="{C2F3020D-C07C-5949-9DF4-5203F123FECB}" srcOrd="2" destOrd="0" parTransId="{0753A1E6-8AC0-254E-AF36-770F2DCFDFDE}" sibTransId="{5369FA29-E20B-B246-AAD0-E976A751ECDE}"/>
    <dgm:cxn modelId="{32E1EB6B-0F1D-9044-859F-7FB3D56A28F9}" srcId="{C1D6F08D-50E1-234C-A2B5-C516EF1E5866}" destId="{299FD50F-0BD6-2842-B56B-11DD57EF87B4}" srcOrd="1" destOrd="0" parTransId="{1C287A9E-53C3-2046-981A-C95D1EDDB04C}" sibTransId="{5E8A2B9C-77F4-144B-BD76-FD33FB40F97B}"/>
    <dgm:cxn modelId="{AC5BE952-220B-F742-B58B-81F71C5925C6}" srcId="{C2F3020D-C07C-5949-9DF4-5203F123FECB}" destId="{63664824-6C27-A540-A642-C233AA0F469D}" srcOrd="1" destOrd="0" parTransId="{DB609208-4DBC-D740-8532-D43FA0871E12}" sibTransId="{CDD063CB-3DA1-064F-A66B-8BB216BA5FCC}"/>
    <dgm:cxn modelId="{94CCBE81-5139-AA47-95C4-74F67EF5C529}" srcId="{A85DD888-14AB-0C43-9EB1-99B76713DCD1}" destId="{4F2317F5-FDF8-944D-85EB-664686741DF3}" srcOrd="1" destOrd="0" parTransId="{834B60C5-CA76-7F4A-9AE3-2FF2953361EB}" sibTransId="{989222C8-6152-BF48-9192-BE7762C74532}"/>
    <dgm:cxn modelId="{A016CC38-CDD6-F746-BFA3-7A00441B2DED}" type="presOf" srcId="{63664824-6C27-A540-A642-C233AA0F469D}" destId="{AAA54F98-73E7-8748-9226-F5C5EB4CBEC5}" srcOrd="0" destOrd="1" presId="urn:microsoft.com/office/officeart/2005/8/layout/chevron2"/>
    <dgm:cxn modelId="{B940B3F4-1CF0-FE48-BCB1-3C422284844E}" srcId="{C2F3020D-C07C-5949-9DF4-5203F123FECB}" destId="{8A5CE9F0-EADB-CB4D-8E66-F82FB540B8B7}" srcOrd="0" destOrd="0" parTransId="{26CFE584-77DB-C849-8BCE-1312B211B2E7}" sibTransId="{31ED8461-D296-1148-80CC-2977415A00AE}"/>
    <dgm:cxn modelId="{7AEA8A7C-8B6A-C34E-924D-E7D30F4DFF9C}" srcId="{299FD50F-0BD6-2842-B56B-11DD57EF87B4}" destId="{D05CE44F-3212-4F47-8BF7-E6EC64BDB1A5}" srcOrd="1" destOrd="0" parTransId="{76F3661E-C6C8-DD4A-9B13-05E96923F29C}" sibTransId="{798E66DA-C083-B840-A5F6-E1E246A4D014}"/>
    <dgm:cxn modelId="{2004C218-3387-F74B-B7E4-ADF37F05A10C}" type="presOf" srcId="{299FD50F-0BD6-2842-B56B-11DD57EF87B4}" destId="{AC1C52CA-6743-A34E-88EE-7281F7FDD452}" srcOrd="0" destOrd="0" presId="urn:microsoft.com/office/officeart/2005/8/layout/chevron2"/>
    <dgm:cxn modelId="{85AC9ECA-160E-F646-9605-12A8493B3267}" srcId="{A85DD888-14AB-0C43-9EB1-99B76713DCD1}" destId="{273F6C43-FD72-9447-84B8-127376E8EDB5}" srcOrd="2" destOrd="0" parTransId="{03CC2CFE-89FE-B848-8ED8-8DA0E159E838}" sibTransId="{ABBA283A-BBF6-3F47-B443-19E71EE65A89}"/>
    <dgm:cxn modelId="{AD12C60D-24F1-0D4F-BEFF-7B486B24665A}" type="presOf" srcId="{A85DD888-14AB-0C43-9EB1-99B76713DCD1}" destId="{2C8C133C-3B34-714F-9534-ACA6A7019AC2}" srcOrd="0" destOrd="0" presId="urn:microsoft.com/office/officeart/2005/8/layout/chevron2"/>
    <dgm:cxn modelId="{4852C0DE-0483-5C4A-9115-F1BD45668A6D}" type="presOf" srcId="{335F3150-5FF8-E941-827C-15906E77A209}" destId="{DB21263D-1E75-A04E-8A96-68E66DCE6345}" srcOrd="0" destOrd="0" presId="urn:microsoft.com/office/officeart/2005/8/layout/chevron2"/>
    <dgm:cxn modelId="{C925A489-F8C8-8146-A831-B7B92DD345E4}" srcId="{A85DD888-14AB-0C43-9EB1-99B76713DCD1}" destId="{335F3150-5FF8-E941-827C-15906E77A209}" srcOrd="0" destOrd="0" parTransId="{75A9EEDC-A7BA-7E49-B447-3D7609F3081F}" sibTransId="{F1A286A4-0036-C54B-885B-E15E611231DC}"/>
    <dgm:cxn modelId="{4BE52BBB-A8F8-CC4B-8CD7-661283E13102}" type="presOf" srcId="{C1D6F08D-50E1-234C-A2B5-C516EF1E5866}" destId="{2EA91427-5EE8-9443-AD15-F6742CCBA64C}" srcOrd="0" destOrd="0" presId="urn:microsoft.com/office/officeart/2005/8/layout/chevron2"/>
    <dgm:cxn modelId="{4B446266-00DC-AE45-9794-92158F649CA3}" type="presOf" srcId="{5DFDB5FA-7698-BE4D-8805-7A64E3318EE3}" destId="{BE37D130-9098-0142-A4F2-45CD8B41D06F}" srcOrd="0" destOrd="2" presId="urn:microsoft.com/office/officeart/2005/8/layout/chevron2"/>
    <dgm:cxn modelId="{23EEFCA6-D301-3B4B-BA38-3D2005F737CE}" type="presOf" srcId="{C2F3020D-C07C-5949-9DF4-5203F123FECB}" destId="{C448CFC2-FB67-1A4E-BD8A-4944771695F8}" srcOrd="0" destOrd="0" presId="urn:microsoft.com/office/officeart/2005/8/layout/chevron2"/>
    <dgm:cxn modelId="{CF9BF694-F788-9149-A8A3-0C35C86D6F24}" type="presOf" srcId="{D05CE44F-3212-4F47-8BF7-E6EC64BDB1A5}" destId="{BE37D130-9098-0142-A4F2-45CD8B41D06F}" srcOrd="0" destOrd="1" presId="urn:microsoft.com/office/officeart/2005/8/layout/chevron2"/>
    <dgm:cxn modelId="{A29E0548-E522-434D-AFE5-B17212060A6B}" type="presOf" srcId="{4F2317F5-FDF8-944D-85EB-664686741DF3}" destId="{DB21263D-1E75-A04E-8A96-68E66DCE6345}" srcOrd="0" destOrd="1" presId="urn:microsoft.com/office/officeart/2005/8/layout/chevron2"/>
    <dgm:cxn modelId="{274BCD4A-8720-364C-AA28-A2DBB5CFD17E}" type="presOf" srcId="{734C4E8B-05EA-D24F-B709-D1A260A6EA4E}" destId="{BE37D130-9098-0142-A4F2-45CD8B41D06F}" srcOrd="0" destOrd="0" presId="urn:microsoft.com/office/officeart/2005/8/layout/chevron2"/>
    <dgm:cxn modelId="{DCE55B46-5E7C-BE4D-B6F4-A6F099C07828}" srcId="{299FD50F-0BD6-2842-B56B-11DD57EF87B4}" destId="{5DFDB5FA-7698-BE4D-8805-7A64E3318EE3}" srcOrd="2" destOrd="0" parTransId="{8B353193-D95A-F249-B956-C6646A72064F}" sibTransId="{E05ADB53-24E4-D04F-91E2-D8CAB072EE69}"/>
    <dgm:cxn modelId="{3096BBBD-9AA0-2545-B47E-0822562A5D99}" type="presOf" srcId="{8A5CE9F0-EADB-CB4D-8E66-F82FB540B8B7}" destId="{AAA54F98-73E7-8748-9226-F5C5EB4CBEC5}" srcOrd="0" destOrd="0" presId="urn:microsoft.com/office/officeart/2005/8/layout/chevron2"/>
    <dgm:cxn modelId="{24D7D732-8C10-8D42-A13C-1238BC133AB9}" type="presOf" srcId="{273F6C43-FD72-9447-84B8-127376E8EDB5}" destId="{DB21263D-1E75-A04E-8A96-68E66DCE6345}" srcOrd="0" destOrd="2" presId="urn:microsoft.com/office/officeart/2005/8/layout/chevron2"/>
    <dgm:cxn modelId="{5F6A4632-E81D-A443-B21C-3965A6EC2F9D}" type="presParOf" srcId="{2EA91427-5EE8-9443-AD15-F6742CCBA64C}" destId="{FBFA1168-B02C-6048-9C3C-1D8A504C76D8}" srcOrd="0" destOrd="0" presId="urn:microsoft.com/office/officeart/2005/8/layout/chevron2"/>
    <dgm:cxn modelId="{A81C8741-2B78-D849-ABED-8A618BE139BA}" type="presParOf" srcId="{FBFA1168-B02C-6048-9C3C-1D8A504C76D8}" destId="{2C8C133C-3B34-714F-9534-ACA6A7019AC2}" srcOrd="0" destOrd="0" presId="urn:microsoft.com/office/officeart/2005/8/layout/chevron2"/>
    <dgm:cxn modelId="{DDCB07B8-C12D-7F44-A618-A9CCB501C474}" type="presParOf" srcId="{FBFA1168-B02C-6048-9C3C-1D8A504C76D8}" destId="{DB21263D-1E75-A04E-8A96-68E66DCE6345}" srcOrd="1" destOrd="0" presId="urn:microsoft.com/office/officeart/2005/8/layout/chevron2"/>
    <dgm:cxn modelId="{1E68A805-C72E-094F-BCBF-9BF964094FCB}" type="presParOf" srcId="{2EA91427-5EE8-9443-AD15-F6742CCBA64C}" destId="{864B971E-9B23-0743-B62B-3BD622BC75FA}" srcOrd="1" destOrd="0" presId="urn:microsoft.com/office/officeart/2005/8/layout/chevron2"/>
    <dgm:cxn modelId="{71D405E2-1B84-5C42-9191-638E61895B4B}" type="presParOf" srcId="{2EA91427-5EE8-9443-AD15-F6742CCBA64C}" destId="{FD775823-AD15-174E-9220-C39CC95F5732}" srcOrd="2" destOrd="0" presId="urn:microsoft.com/office/officeart/2005/8/layout/chevron2"/>
    <dgm:cxn modelId="{BBF5F7AB-3A34-3948-A219-97C51BDF94FD}" type="presParOf" srcId="{FD775823-AD15-174E-9220-C39CC95F5732}" destId="{AC1C52CA-6743-A34E-88EE-7281F7FDD452}" srcOrd="0" destOrd="0" presId="urn:microsoft.com/office/officeart/2005/8/layout/chevron2"/>
    <dgm:cxn modelId="{0FA3D25B-7D75-3D43-A7BB-44E8D0776E24}" type="presParOf" srcId="{FD775823-AD15-174E-9220-C39CC95F5732}" destId="{BE37D130-9098-0142-A4F2-45CD8B41D06F}" srcOrd="1" destOrd="0" presId="urn:microsoft.com/office/officeart/2005/8/layout/chevron2"/>
    <dgm:cxn modelId="{BED8F978-8591-F34E-A922-1095F1985A9C}" type="presParOf" srcId="{2EA91427-5EE8-9443-AD15-F6742CCBA64C}" destId="{A8066FC3-47A7-2F4C-B257-DF2F52C10F92}" srcOrd="3" destOrd="0" presId="urn:microsoft.com/office/officeart/2005/8/layout/chevron2"/>
    <dgm:cxn modelId="{53D0AE46-A1BD-EC40-A8DC-42B31FC4BD7B}" type="presParOf" srcId="{2EA91427-5EE8-9443-AD15-F6742CCBA64C}" destId="{A73E8721-5BAA-7A46-BAA1-B1629D72520E}" srcOrd="4" destOrd="0" presId="urn:microsoft.com/office/officeart/2005/8/layout/chevron2"/>
    <dgm:cxn modelId="{EA1EA9B7-AB2A-8B4C-AB04-D837CBFFED95}" type="presParOf" srcId="{A73E8721-5BAA-7A46-BAA1-B1629D72520E}" destId="{C448CFC2-FB67-1A4E-BD8A-4944771695F8}" srcOrd="0" destOrd="0" presId="urn:microsoft.com/office/officeart/2005/8/layout/chevron2"/>
    <dgm:cxn modelId="{BEBF3986-5089-9744-A9ED-42E9073D329D}" type="presParOf" srcId="{A73E8721-5BAA-7A46-BAA1-B1629D72520E}" destId="{AAA54F98-73E7-8748-9226-F5C5EB4CBEC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925F1F-B4BD-0142-A849-CF650B185E99}">
      <dsp:nvSpPr>
        <dsp:cNvPr id="0" name=""/>
        <dsp:cNvSpPr/>
      </dsp:nvSpPr>
      <dsp:spPr>
        <a:xfrm>
          <a:off x="0" y="599266"/>
          <a:ext cx="5147733" cy="75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181D9B-6FA8-AA49-84F0-24777CBDA1E2}">
      <dsp:nvSpPr>
        <dsp:cNvPr id="0" name=""/>
        <dsp:cNvSpPr/>
      </dsp:nvSpPr>
      <dsp:spPr>
        <a:xfrm>
          <a:off x="257386" y="156466"/>
          <a:ext cx="3603413" cy="8856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6200" tIns="0" rIns="136200" bIns="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kern="1200" dirty="0" smtClean="0"/>
            <a:t>Traditional</a:t>
          </a:r>
          <a:r>
            <a:rPr lang="en-US" altLang="zh-CN" sz="3000" kern="1200" baseline="0" dirty="0" smtClean="0"/>
            <a:t> </a:t>
          </a:r>
          <a:r>
            <a:rPr lang="en-US" altLang="zh-CN" sz="3000" kern="1200" baseline="0" dirty="0" err="1" smtClean="0"/>
            <a:t>Conv</a:t>
          </a:r>
          <a:r>
            <a:rPr lang="en-US" altLang="zh-CN" sz="3000" kern="1200" baseline="0" dirty="0" smtClean="0"/>
            <a:t> Net</a:t>
          </a:r>
          <a:endParaRPr lang="en-US" sz="3000" kern="1200" dirty="0"/>
        </a:p>
      </dsp:txBody>
      <dsp:txXfrm>
        <a:off x="300617" y="199697"/>
        <a:ext cx="3516951" cy="799138"/>
      </dsp:txXfrm>
    </dsp:sp>
    <dsp:sp modelId="{E574A62E-E24E-1047-818F-8A1CF8598249}">
      <dsp:nvSpPr>
        <dsp:cNvPr id="0" name=""/>
        <dsp:cNvSpPr/>
      </dsp:nvSpPr>
      <dsp:spPr>
        <a:xfrm>
          <a:off x="0" y="1960067"/>
          <a:ext cx="5147733" cy="75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DEFB7B-AA54-0342-8C38-FA01D365CA14}">
      <dsp:nvSpPr>
        <dsp:cNvPr id="0" name=""/>
        <dsp:cNvSpPr/>
      </dsp:nvSpPr>
      <dsp:spPr>
        <a:xfrm>
          <a:off x="257386" y="1517266"/>
          <a:ext cx="3603413" cy="8856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6200" tIns="0" rIns="136200" bIns="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err="1" smtClean="0"/>
            <a:t>ResNet</a:t>
          </a:r>
          <a:r>
            <a:rPr lang="en-US" sz="3000" kern="1200" dirty="0" smtClean="0"/>
            <a:t>	</a:t>
          </a:r>
          <a:endParaRPr lang="en-US" sz="3000" kern="1200" dirty="0"/>
        </a:p>
      </dsp:txBody>
      <dsp:txXfrm>
        <a:off x="300617" y="1560497"/>
        <a:ext cx="3516951" cy="799138"/>
      </dsp:txXfrm>
    </dsp:sp>
    <dsp:sp modelId="{040012F6-1858-AB40-8A69-BC80A7B02C97}">
      <dsp:nvSpPr>
        <dsp:cNvPr id="0" name=""/>
        <dsp:cNvSpPr/>
      </dsp:nvSpPr>
      <dsp:spPr>
        <a:xfrm>
          <a:off x="0" y="3320867"/>
          <a:ext cx="5147733" cy="75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72AB08-90A0-0841-BF5C-D2AFF6C66884}">
      <dsp:nvSpPr>
        <dsp:cNvPr id="0" name=""/>
        <dsp:cNvSpPr/>
      </dsp:nvSpPr>
      <dsp:spPr>
        <a:xfrm>
          <a:off x="257386" y="2878067"/>
          <a:ext cx="3603413" cy="88560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6200" tIns="0" rIns="136200" bIns="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err="1" smtClean="0"/>
            <a:t>DenseNet</a:t>
          </a:r>
          <a:endParaRPr lang="en-US" sz="3000" kern="1200" dirty="0"/>
        </a:p>
      </dsp:txBody>
      <dsp:txXfrm>
        <a:off x="300617" y="2921298"/>
        <a:ext cx="3516951" cy="79913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8C133C-3B34-714F-9534-ACA6A7019AC2}">
      <dsp:nvSpPr>
        <dsp:cNvPr id="0" name=""/>
        <dsp:cNvSpPr/>
      </dsp:nvSpPr>
      <dsp:spPr>
        <a:xfrm rot="5400000">
          <a:off x="-289718" y="292805"/>
          <a:ext cx="1931458" cy="1352020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What's the gradual form</a:t>
          </a:r>
          <a:endParaRPr lang="en-US" sz="1900" kern="1200" dirty="0"/>
        </a:p>
      </dsp:txBody>
      <dsp:txXfrm rot="-5400000">
        <a:off x="1" y="679096"/>
        <a:ext cx="1352020" cy="579438"/>
      </dsp:txXfrm>
    </dsp:sp>
    <dsp:sp modelId="{DB21263D-1E75-A04E-8A96-68E66DCE6345}">
      <dsp:nvSpPr>
        <dsp:cNvPr id="0" name=""/>
        <dsp:cNvSpPr/>
      </dsp:nvSpPr>
      <dsp:spPr>
        <a:xfrm rot="5400000">
          <a:off x="4112286" y="-2757179"/>
          <a:ext cx="1255447" cy="677597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Linear?</a:t>
          </a: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Exponential?</a:t>
          </a: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Other form?</a:t>
          </a:r>
          <a:endParaRPr lang="en-US" sz="2300" kern="1200" dirty="0"/>
        </a:p>
      </dsp:txBody>
      <dsp:txXfrm rot="-5400000">
        <a:off x="1352020" y="64373"/>
        <a:ext cx="6714693" cy="1132875"/>
      </dsp:txXfrm>
    </dsp:sp>
    <dsp:sp modelId="{AC1C52CA-6743-A34E-88EE-7281F7FDD452}">
      <dsp:nvSpPr>
        <dsp:cNvPr id="0" name=""/>
        <dsp:cNvSpPr/>
      </dsp:nvSpPr>
      <dsp:spPr>
        <a:xfrm rot="5400000">
          <a:off x="-289718" y="2033323"/>
          <a:ext cx="1931458" cy="1352020"/>
        </a:xfrm>
        <a:prstGeom prst="chevron">
          <a:avLst/>
        </a:prstGeom>
        <a:gradFill rotWithShape="0">
          <a:gsLst>
            <a:gs pos="0">
              <a:schemeClr val="accent4">
                <a:hueOff val="-1357050"/>
                <a:satOff val="13656"/>
                <a:lumOff val="785"/>
                <a:alphaOff val="0"/>
                <a:tint val="98000"/>
                <a:lumMod val="100000"/>
              </a:schemeClr>
            </a:gs>
            <a:gs pos="100000">
              <a:schemeClr val="accent4">
                <a:hueOff val="-1357050"/>
                <a:satOff val="13656"/>
                <a:lumOff val="785"/>
                <a:alphaOff val="0"/>
                <a:shade val="88000"/>
                <a:lumMod val="88000"/>
              </a:schemeClr>
            </a:gs>
          </a:gsLst>
          <a:lin ang="5400000" scaled="1"/>
        </a:gradFill>
        <a:ln w="9525" cap="rnd" cmpd="sng" algn="ctr">
          <a:solidFill>
            <a:schemeClr val="accent4">
              <a:hueOff val="-1357050"/>
              <a:satOff val="13656"/>
              <a:lumOff val="785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Which to base on?</a:t>
          </a:r>
          <a:endParaRPr lang="en-US" sz="1900" kern="1200" dirty="0"/>
        </a:p>
      </dsp:txBody>
      <dsp:txXfrm rot="-5400000">
        <a:off x="1" y="2419614"/>
        <a:ext cx="1352020" cy="579438"/>
      </dsp:txXfrm>
    </dsp:sp>
    <dsp:sp modelId="{BE37D130-9098-0142-A4F2-45CD8B41D06F}">
      <dsp:nvSpPr>
        <dsp:cNvPr id="0" name=""/>
        <dsp:cNvSpPr/>
      </dsp:nvSpPr>
      <dsp:spPr>
        <a:xfrm rot="5400000">
          <a:off x="4112286" y="-1016661"/>
          <a:ext cx="1255447" cy="677597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hueOff val="-1357050"/>
              <a:satOff val="13656"/>
              <a:lumOff val="78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Distance between two layers?</a:t>
          </a: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Position of source layer?</a:t>
          </a: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Position of target layer?</a:t>
          </a:r>
          <a:endParaRPr lang="en-US" sz="2300" kern="1200" dirty="0"/>
        </a:p>
      </dsp:txBody>
      <dsp:txXfrm rot="-5400000">
        <a:off x="1352020" y="1804891"/>
        <a:ext cx="6714693" cy="1132875"/>
      </dsp:txXfrm>
    </dsp:sp>
    <dsp:sp modelId="{C448CFC2-FB67-1A4E-BD8A-4944771695F8}">
      <dsp:nvSpPr>
        <dsp:cNvPr id="0" name=""/>
        <dsp:cNvSpPr/>
      </dsp:nvSpPr>
      <dsp:spPr>
        <a:xfrm rot="5400000">
          <a:off x="-289718" y="3773840"/>
          <a:ext cx="1931458" cy="1352020"/>
        </a:xfrm>
        <a:prstGeom prst="chevron">
          <a:avLst/>
        </a:prstGeom>
        <a:gradFill rotWithShape="0">
          <a:gsLst>
            <a:gs pos="0">
              <a:schemeClr val="accent4">
                <a:hueOff val="-2714100"/>
                <a:satOff val="27312"/>
                <a:lumOff val="1569"/>
                <a:alphaOff val="0"/>
                <a:tint val="98000"/>
                <a:lumMod val="100000"/>
              </a:schemeClr>
            </a:gs>
            <a:gs pos="100000">
              <a:schemeClr val="accent4">
                <a:hueOff val="-2714100"/>
                <a:satOff val="27312"/>
                <a:lumOff val="1569"/>
                <a:alphaOff val="0"/>
                <a:shade val="88000"/>
                <a:lumMod val="88000"/>
              </a:schemeClr>
            </a:gs>
          </a:gsLst>
          <a:lin ang="5400000" scaled="1"/>
        </a:gradFill>
        <a:ln w="9525" cap="rnd" cmpd="sng" algn="ctr">
          <a:solidFill>
            <a:schemeClr val="accent4">
              <a:hueOff val="-2714100"/>
              <a:satOff val="27312"/>
              <a:lumOff val="1569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Which layers to modify?</a:t>
          </a:r>
          <a:endParaRPr lang="en-US" sz="1900" kern="1200" dirty="0"/>
        </a:p>
      </dsp:txBody>
      <dsp:txXfrm rot="-5400000">
        <a:off x="1" y="4160131"/>
        <a:ext cx="1352020" cy="579438"/>
      </dsp:txXfrm>
    </dsp:sp>
    <dsp:sp modelId="{AAA54F98-73E7-8748-9226-F5C5EB4CBEC5}">
      <dsp:nvSpPr>
        <dsp:cNvPr id="0" name=""/>
        <dsp:cNvSpPr/>
      </dsp:nvSpPr>
      <dsp:spPr>
        <a:xfrm rot="5400000">
          <a:off x="4112286" y="723856"/>
          <a:ext cx="1255447" cy="677597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hueOff val="-2714100"/>
              <a:satOff val="27312"/>
              <a:lumOff val="156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err="1" smtClean="0"/>
            <a:t>Conv</a:t>
          </a:r>
          <a:r>
            <a:rPr lang="en-US" sz="2300" kern="1200" dirty="0" smtClean="0"/>
            <a:t>?</a:t>
          </a: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err="1" smtClean="0"/>
            <a:t>Batchnorm</a:t>
          </a:r>
          <a:r>
            <a:rPr lang="en-US" sz="2300" kern="1200" dirty="0" smtClean="0"/>
            <a:t>?</a:t>
          </a:r>
          <a:endParaRPr lang="en-US" sz="2300" kern="1200" dirty="0"/>
        </a:p>
      </dsp:txBody>
      <dsp:txXfrm rot="-5400000">
        <a:off x="1352020" y="3545408"/>
        <a:ext cx="6714693" cy="11328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7BC10C-BB50-DA49-A49A-3DA21AEFBE53}" type="datetimeFigureOut">
              <a:rPr lang="en-US" smtClean="0"/>
              <a:t>9/16/17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093D21-C985-2E4D-873C-952C2DE72E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577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93D21-C985-2E4D-873C-952C2DE72E6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205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1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782344" y="952268"/>
            <a:ext cx="550971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</a:t>
            </a:r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ummer Research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03487" y="2827865"/>
            <a:ext cx="206742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Yin Liu</a:t>
            </a:r>
            <a:endParaRPr lang="en-US" altLang="zh-CN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00826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777599" y="300335"/>
            <a:ext cx="37528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Curve Fitting</a:t>
            </a:r>
            <a:endParaRPr lang="en-US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839" y="1737360"/>
            <a:ext cx="6827519" cy="499871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802880" y="3596641"/>
            <a:ext cx="34899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Simple output </a:t>
            </a:r>
            <a:r>
              <a:rPr lang="en-US" dirty="0"/>
              <a:t>from each </a:t>
            </a:r>
            <a:r>
              <a:rPr lang="en-US" dirty="0" smtClean="0"/>
              <a:t>layer.</a:t>
            </a:r>
          </a:p>
          <a:p>
            <a:endParaRPr lang="en-US" dirty="0" smtClean="0"/>
          </a:p>
          <a:p>
            <a:r>
              <a:rPr lang="en-US" dirty="0" smtClean="0"/>
              <a:t>Net with dense connection </a:t>
            </a:r>
            <a:r>
              <a:rPr lang="en-US" dirty="0"/>
              <a:t>can do the regression best.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 </a:t>
            </a:r>
            <a:r>
              <a:rPr lang="en-US" dirty="0"/>
              <a:t>think we can rethink about this interesting architecture and its tremendous learning power.</a:t>
            </a:r>
            <a:r>
              <a:rPr lang="en-US" dirty="0"/>
              <a:t> </a:t>
            </a:r>
          </a:p>
        </p:txBody>
      </p:sp>
      <p:sp>
        <p:nvSpPr>
          <p:cNvPr id="5" name="Rectangle 4"/>
          <p:cNvSpPr/>
          <p:nvPr/>
        </p:nvSpPr>
        <p:spPr>
          <a:xfrm>
            <a:off x="7944768" y="2388215"/>
            <a:ext cx="224606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Results</a:t>
            </a:r>
            <a:endParaRPr lang="en-US" sz="5400" b="1" cap="none" spc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95316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458106" y="681335"/>
            <a:ext cx="92235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 smtClean="0">
                <a:ln/>
                <a:solidFill>
                  <a:schemeClr val="accent4"/>
                </a:solidFill>
                <a:effectLst/>
              </a:rPr>
              <a:t>2-dimension decision boundary</a:t>
            </a:r>
            <a:endParaRPr lang="en-US" sz="54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015" y="1891393"/>
            <a:ext cx="7764054" cy="43657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74766" y="2939143"/>
            <a:ext cx="2312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My partner’s 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061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450377" y="629084"/>
            <a:ext cx="905613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Findings </a:t>
            </a:r>
            <a:r>
              <a:rPr lang="en-US" sz="5400" b="1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when condition is bad</a:t>
            </a:r>
            <a:endParaRPr 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594472" y="1495943"/>
            <a:ext cx="4702229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0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Insufficient training data </a:t>
            </a:r>
            <a:endParaRPr lang="en-US" sz="44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914" y="3526972"/>
            <a:ext cx="4402183" cy="282801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11678" y="2611485"/>
            <a:ext cx="4513419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Absolute validation accuracy</a:t>
            </a:r>
            <a:endParaRPr lang="en-US" sz="28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9" name="Picture 8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747" y="3330578"/>
            <a:ext cx="4847064" cy="303554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7666821" y="2622692"/>
            <a:ext cx="189949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Relative</a:t>
            </a:r>
            <a:endParaRPr lang="en-US" sz="40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44291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450377" y="629084"/>
            <a:ext cx="905613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Findings </a:t>
            </a:r>
            <a:r>
              <a:rPr lang="en-US" sz="5400" b="1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when condition is bad</a:t>
            </a:r>
            <a:endParaRPr 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565531" y="1552414"/>
            <a:ext cx="18069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Noise</a:t>
            </a:r>
            <a:endParaRPr lang="en-US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323" y="2475744"/>
            <a:ext cx="5278120" cy="378396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71062" y="2763127"/>
            <a:ext cx="33702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It is supposed to be like when doing </a:t>
            </a:r>
            <a:r>
              <a:rPr lang="en-US" dirty="0" smtClean="0">
                <a:solidFill>
                  <a:srgbClr val="FFFF00"/>
                </a:solidFill>
              </a:rPr>
              <a:t>relative</a:t>
            </a:r>
            <a:r>
              <a:rPr lang="en-US" dirty="0" smtClean="0"/>
              <a:t> comparison, the dense one will also be the best and the </a:t>
            </a:r>
            <a:r>
              <a:rPr lang="en-US" dirty="0" smtClean="0">
                <a:solidFill>
                  <a:srgbClr val="FFC000"/>
                </a:solidFill>
              </a:rPr>
              <a:t>gap</a:t>
            </a:r>
            <a:r>
              <a:rPr lang="en-US" dirty="0" smtClean="0"/>
              <a:t> will exist with the increase of noise.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015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399318" y="2967335"/>
            <a:ext cx="339336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  <a:endParaRPr 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40587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49158" y="610567"/>
            <a:ext cx="978746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92D050"/>
                </a:solidFill>
              </a:rPr>
              <a:t>I</a:t>
            </a:r>
            <a:r>
              <a:rPr lang="en-US" sz="2800" dirty="0" smtClean="0">
                <a:solidFill>
                  <a:srgbClr val="92D050"/>
                </a:solidFill>
              </a:rPr>
              <a:t> </a:t>
            </a:r>
            <a:r>
              <a:rPr lang="en-US" sz="2800" dirty="0">
                <a:solidFill>
                  <a:srgbClr val="92D050"/>
                </a:solidFill>
              </a:rPr>
              <a:t>mainly worked on designing experiments to understand the generalization ability of deep neural networks with different architectures</a:t>
            </a:r>
            <a:r>
              <a:rPr lang="en-US" sz="2800" dirty="0">
                <a:solidFill>
                  <a:srgbClr val="92D050"/>
                </a:solidFill>
              </a:rPr>
              <a:t> 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820516570"/>
              </p:ext>
            </p:extLst>
          </p:nvPr>
        </p:nvGraphicFramePr>
        <p:xfrm>
          <a:off x="3286518" y="2314545"/>
          <a:ext cx="5147733" cy="42333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6812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5" y="1807865"/>
            <a:ext cx="4417167" cy="225213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6587" y="884535"/>
            <a:ext cx="334399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Traditional</a:t>
            </a:r>
            <a:endParaRPr lang="en-US" sz="54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981465" y="884535"/>
            <a:ext cx="222907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err="1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ResNet</a:t>
            </a:r>
            <a:endParaRPr 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946306" y="884535"/>
            <a:ext cx="30049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DenseNet</a:t>
            </a:r>
            <a:endParaRPr 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266" y="3763020"/>
            <a:ext cx="4055533" cy="1968913"/>
          </a:xfrm>
          <a:prstGeom prst="rect">
            <a:avLst/>
          </a:prstGeom>
        </p:spPr>
      </p:pic>
      <p:pic>
        <p:nvPicPr>
          <p:cNvPr id="9" name="Picture 8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0537" y="1880063"/>
            <a:ext cx="4498975" cy="3079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93066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782847" y="545868"/>
            <a:ext cx="696498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Weight Decay </a:t>
            </a:r>
            <a:r>
              <a:rPr lang="en-US" sz="3600" b="1" cap="none" spc="0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(to </a:t>
            </a:r>
            <a:r>
              <a:rPr lang="en-US" sz="3600" b="1" cap="none" spc="0" dirty="0" err="1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DenseNet</a:t>
            </a:r>
            <a:r>
              <a:rPr lang="en-US" sz="3600" b="1" cap="none" spc="0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)</a:t>
            </a:r>
            <a:endParaRPr lang="en-US" sz="36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154" y="1681710"/>
            <a:ext cx="5245100" cy="774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44640" y="3978533"/>
            <a:ext cx="41134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FF00"/>
                </a:solidFill>
              </a:rPr>
              <a:t>Adjustment: make </a:t>
            </a:r>
            <a:r>
              <a:rPr lang="el-GR" sz="3200" dirty="0" smtClean="0">
                <a:solidFill>
                  <a:srgbClr val="FFFF00"/>
                </a:solidFill>
              </a:rPr>
              <a:t>λ</a:t>
            </a:r>
            <a:r>
              <a:rPr lang="en-US" sz="3200" dirty="0" smtClean="0">
                <a:solidFill>
                  <a:srgbClr val="FFFF00"/>
                </a:solidFill>
              </a:rPr>
              <a:t> change gradually with depth of the same net</a:t>
            </a:r>
            <a:endParaRPr lang="en-US" sz="3200" dirty="0">
              <a:solidFill>
                <a:srgbClr val="FFFF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44640" y="1469198"/>
            <a:ext cx="44805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Default mode: </a:t>
            </a:r>
            <a:r>
              <a:rPr lang="el-GR" sz="2400" dirty="0" smtClean="0"/>
              <a:t>λ</a:t>
            </a:r>
            <a:r>
              <a:rPr lang="en-US" sz="2400" dirty="0" smtClean="0"/>
              <a:t> doesn’t vary throughout the whole net.</a:t>
            </a:r>
            <a:endParaRPr lang="en-US" sz="2400" dirty="0"/>
          </a:p>
        </p:txBody>
      </p:sp>
      <p:sp>
        <p:nvSpPr>
          <p:cNvPr id="7" name="Down Arrow 6"/>
          <p:cNvSpPr/>
          <p:nvPr/>
        </p:nvSpPr>
        <p:spPr>
          <a:xfrm>
            <a:off x="8077200" y="2392528"/>
            <a:ext cx="960120" cy="14936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Arrow 7"/>
          <p:cNvSpPr/>
          <p:nvPr/>
        </p:nvSpPr>
        <p:spPr>
          <a:xfrm>
            <a:off x="3732954" y="4145280"/>
            <a:ext cx="2126064" cy="960540"/>
          </a:xfrm>
          <a:prstGeom prst="lef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riped Right Arrow 8"/>
          <p:cNvSpPr/>
          <p:nvPr/>
        </p:nvSpPr>
        <p:spPr>
          <a:xfrm>
            <a:off x="3732952" y="5014876"/>
            <a:ext cx="2363470" cy="837780"/>
          </a:xfrm>
          <a:prstGeom prst="striped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970359" y="3398444"/>
            <a:ext cx="188865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5400" b="1" cap="none" spc="0" dirty="0" smtClean="0">
                <a:ln/>
                <a:solidFill>
                  <a:srgbClr val="C00000"/>
                </a:solidFill>
                <a:effectLst/>
              </a:rPr>
              <a:t>Cause</a:t>
            </a:r>
            <a:endParaRPr lang="en-US" sz="5400" b="1" cap="none" spc="0" dirty="0">
              <a:ln/>
              <a:solidFill>
                <a:srgbClr val="C00000"/>
              </a:solidFill>
              <a:effectLst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340921" y="5753539"/>
            <a:ext cx="349345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Experiment</a:t>
            </a:r>
            <a:endParaRPr lang="en-US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5754" y="4106934"/>
            <a:ext cx="288499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I think there may exist some differences between low-level features and high-level features.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2128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782846" y="248338"/>
            <a:ext cx="696498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Weight Decay </a:t>
            </a:r>
            <a:r>
              <a:rPr lang="en-US" sz="3600" b="1" cap="none" spc="0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(to </a:t>
            </a:r>
            <a:r>
              <a:rPr lang="en-US" sz="3600" b="1" cap="none" spc="0" dirty="0" err="1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DenseNet</a:t>
            </a:r>
            <a:r>
              <a:rPr lang="en-US" sz="3600" b="1" cap="none" spc="0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)</a:t>
            </a:r>
            <a:endParaRPr lang="en-US" sz="36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2392" y="1171668"/>
            <a:ext cx="382643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Not an easy stuff: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47687875"/>
              </p:ext>
            </p:extLst>
          </p:nvPr>
        </p:nvGraphicFramePr>
        <p:xfrm>
          <a:off x="4064000" y="117166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4" name="Group 13"/>
          <p:cNvGrpSpPr/>
          <p:nvPr/>
        </p:nvGrpSpPr>
        <p:grpSpPr>
          <a:xfrm>
            <a:off x="-28897" y="1839089"/>
            <a:ext cx="4020310" cy="1697726"/>
            <a:chOff x="43690" y="2802884"/>
            <a:chExt cx="4020310" cy="169772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690" y="2802884"/>
              <a:ext cx="4020310" cy="1697726"/>
            </a:xfrm>
            <a:prstGeom prst="rect">
              <a:avLst/>
            </a:prstGeom>
          </p:spPr>
        </p:pic>
        <p:sp>
          <p:nvSpPr>
            <p:cNvPr id="7" name="Freeform 6"/>
            <p:cNvSpPr/>
            <p:nvPr/>
          </p:nvSpPr>
          <p:spPr>
            <a:xfrm>
              <a:off x="746760" y="3410246"/>
              <a:ext cx="248567" cy="201634"/>
            </a:xfrm>
            <a:custGeom>
              <a:avLst/>
              <a:gdLst>
                <a:gd name="connsiteX0" fmla="*/ 0 w 248567"/>
                <a:gd name="connsiteY0" fmla="*/ 171154 h 201634"/>
                <a:gd name="connsiteX1" fmla="*/ 121920 w 248567"/>
                <a:gd name="connsiteY1" fmla="*/ 140674 h 201634"/>
                <a:gd name="connsiteX2" fmla="*/ 213360 w 248567"/>
                <a:gd name="connsiteY2" fmla="*/ 49234 h 201634"/>
                <a:gd name="connsiteX3" fmla="*/ 243840 w 248567"/>
                <a:gd name="connsiteY3" fmla="*/ 3514 h 201634"/>
                <a:gd name="connsiteX4" fmla="*/ 60960 w 248567"/>
                <a:gd name="connsiteY4" fmla="*/ 18754 h 201634"/>
                <a:gd name="connsiteX5" fmla="*/ 45720 w 248567"/>
                <a:gd name="connsiteY5" fmla="*/ 64474 h 201634"/>
                <a:gd name="connsiteX6" fmla="*/ 137160 w 248567"/>
                <a:gd name="connsiteY6" fmla="*/ 125434 h 201634"/>
                <a:gd name="connsiteX7" fmla="*/ 182880 w 248567"/>
                <a:gd name="connsiteY7" fmla="*/ 155914 h 201634"/>
                <a:gd name="connsiteX8" fmla="*/ 243840 w 248567"/>
                <a:gd name="connsiteY8" fmla="*/ 201634 h 201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8567" h="201634">
                  <a:moveTo>
                    <a:pt x="0" y="171154"/>
                  </a:moveTo>
                  <a:cubicBezTo>
                    <a:pt x="4764" y="170201"/>
                    <a:pt x="105698" y="153291"/>
                    <a:pt x="121920" y="140674"/>
                  </a:cubicBezTo>
                  <a:cubicBezTo>
                    <a:pt x="155945" y="114210"/>
                    <a:pt x="189450" y="85100"/>
                    <a:pt x="213360" y="49234"/>
                  </a:cubicBezTo>
                  <a:cubicBezTo>
                    <a:pt x="223520" y="33994"/>
                    <a:pt x="261801" y="7106"/>
                    <a:pt x="243840" y="3514"/>
                  </a:cubicBezTo>
                  <a:cubicBezTo>
                    <a:pt x="183857" y="-8483"/>
                    <a:pt x="121920" y="13674"/>
                    <a:pt x="60960" y="18754"/>
                  </a:cubicBezTo>
                  <a:cubicBezTo>
                    <a:pt x="55880" y="33994"/>
                    <a:pt x="36383" y="51402"/>
                    <a:pt x="45720" y="64474"/>
                  </a:cubicBezTo>
                  <a:cubicBezTo>
                    <a:pt x="67012" y="94283"/>
                    <a:pt x="106680" y="105114"/>
                    <a:pt x="137160" y="125434"/>
                  </a:cubicBezTo>
                  <a:lnTo>
                    <a:pt x="182880" y="155914"/>
                  </a:lnTo>
                  <a:cubicBezTo>
                    <a:pt x="234578" y="190379"/>
                    <a:pt x="215648" y="173442"/>
                    <a:pt x="243840" y="201634"/>
                  </a:cubicBezTo>
                </a:path>
              </a:pathLst>
            </a:cu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reeform 7"/>
            <p:cNvSpPr/>
            <p:nvPr/>
          </p:nvSpPr>
          <p:spPr>
            <a:xfrm>
              <a:off x="1645920" y="3337554"/>
              <a:ext cx="243840" cy="274326"/>
            </a:xfrm>
            <a:custGeom>
              <a:avLst/>
              <a:gdLst>
                <a:gd name="connsiteX0" fmla="*/ 0 w 243840"/>
                <a:gd name="connsiteY0" fmla="*/ 198126 h 274326"/>
                <a:gd name="connsiteX1" fmla="*/ 106680 w 243840"/>
                <a:gd name="connsiteY1" fmla="*/ 259086 h 274326"/>
                <a:gd name="connsiteX2" fmla="*/ 198120 w 243840"/>
                <a:gd name="connsiteY2" fmla="*/ 198126 h 274326"/>
                <a:gd name="connsiteX3" fmla="*/ 243840 w 243840"/>
                <a:gd name="connsiteY3" fmla="*/ 106686 h 274326"/>
                <a:gd name="connsiteX4" fmla="*/ 228600 w 243840"/>
                <a:gd name="connsiteY4" fmla="*/ 15246 h 274326"/>
                <a:gd name="connsiteX5" fmla="*/ 91440 w 243840"/>
                <a:gd name="connsiteY5" fmla="*/ 15246 h 274326"/>
                <a:gd name="connsiteX6" fmla="*/ 60960 w 243840"/>
                <a:gd name="connsiteY6" fmla="*/ 274326 h 27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3840" h="274326">
                  <a:moveTo>
                    <a:pt x="0" y="198126"/>
                  </a:moveTo>
                  <a:cubicBezTo>
                    <a:pt x="35560" y="218446"/>
                    <a:pt x="66947" y="249153"/>
                    <a:pt x="106680" y="259086"/>
                  </a:cubicBezTo>
                  <a:cubicBezTo>
                    <a:pt x="197034" y="281674"/>
                    <a:pt x="175680" y="243006"/>
                    <a:pt x="198120" y="198126"/>
                  </a:cubicBezTo>
                  <a:cubicBezTo>
                    <a:pt x="257206" y="79953"/>
                    <a:pt x="205534" y="221604"/>
                    <a:pt x="243840" y="106686"/>
                  </a:cubicBezTo>
                  <a:cubicBezTo>
                    <a:pt x="238760" y="76206"/>
                    <a:pt x="243931" y="42075"/>
                    <a:pt x="228600" y="15246"/>
                  </a:cubicBezTo>
                  <a:cubicBezTo>
                    <a:pt x="209026" y="-19009"/>
                    <a:pt x="92045" y="15145"/>
                    <a:pt x="91440" y="15246"/>
                  </a:cubicBezTo>
                  <a:cubicBezTo>
                    <a:pt x="43289" y="159698"/>
                    <a:pt x="60960" y="74557"/>
                    <a:pt x="60960" y="274326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 8"/>
            <p:cNvSpPr/>
            <p:nvPr/>
          </p:nvSpPr>
          <p:spPr>
            <a:xfrm>
              <a:off x="2422894" y="3428398"/>
              <a:ext cx="391521" cy="235838"/>
            </a:xfrm>
            <a:custGeom>
              <a:avLst/>
              <a:gdLst>
                <a:gd name="connsiteX0" fmla="*/ 137426 w 391521"/>
                <a:gd name="connsiteY0" fmla="*/ 107282 h 235838"/>
                <a:gd name="connsiteX1" fmla="*/ 305066 w 391521"/>
                <a:gd name="connsiteY1" fmla="*/ 198722 h 235838"/>
                <a:gd name="connsiteX2" fmla="*/ 320306 w 391521"/>
                <a:gd name="connsiteY2" fmla="*/ 137762 h 235838"/>
                <a:gd name="connsiteX3" fmla="*/ 350786 w 391521"/>
                <a:gd name="connsiteY3" fmla="*/ 92042 h 235838"/>
                <a:gd name="connsiteX4" fmla="*/ 381266 w 391521"/>
                <a:gd name="connsiteY4" fmla="*/ 602 h 235838"/>
                <a:gd name="connsiteX5" fmla="*/ 244106 w 391521"/>
                <a:gd name="connsiteY5" fmla="*/ 31082 h 235838"/>
                <a:gd name="connsiteX6" fmla="*/ 137426 w 391521"/>
                <a:gd name="connsiteY6" fmla="*/ 46322 h 235838"/>
                <a:gd name="connsiteX7" fmla="*/ 76466 w 391521"/>
                <a:gd name="connsiteY7" fmla="*/ 107282 h 235838"/>
                <a:gd name="connsiteX8" fmla="*/ 30746 w 391521"/>
                <a:gd name="connsiteY8" fmla="*/ 137762 h 235838"/>
                <a:gd name="connsiteX9" fmla="*/ 266 w 391521"/>
                <a:gd name="connsiteY9" fmla="*/ 183482 h 235838"/>
                <a:gd name="connsiteX10" fmla="*/ 183146 w 391521"/>
                <a:gd name="connsiteY10" fmla="*/ 229202 h 235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1521" h="235838">
                  <a:moveTo>
                    <a:pt x="137426" y="107282"/>
                  </a:moveTo>
                  <a:cubicBezTo>
                    <a:pt x="193306" y="137762"/>
                    <a:pt x="242280" y="188258"/>
                    <a:pt x="305066" y="198722"/>
                  </a:cubicBezTo>
                  <a:cubicBezTo>
                    <a:pt x="325726" y="202165"/>
                    <a:pt x="312055" y="157014"/>
                    <a:pt x="320306" y="137762"/>
                  </a:cubicBezTo>
                  <a:cubicBezTo>
                    <a:pt x="327521" y="120927"/>
                    <a:pt x="343347" y="108780"/>
                    <a:pt x="350786" y="92042"/>
                  </a:cubicBezTo>
                  <a:cubicBezTo>
                    <a:pt x="363835" y="62682"/>
                    <a:pt x="412435" y="-7190"/>
                    <a:pt x="381266" y="602"/>
                  </a:cubicBezTo>
                  <a:cubicBezTo>
                    <a:pt x="326466" y="14302"/>
                    <a:pt x="302149" y="21408"/>
                    <a:pt x="244106" y="31082"/>
                  </a:cubicBezTo>
                  <a:cubicBezTo>
                    <a:pt x="208674" y="36987"/>
                    <a:pt x="172986" y="41242"/>
                    <a:pt x="137426" y="46322"/>
                  </a:cubicBezTo>
                  <a:cubicBezTo>
                    <a:pt x="37673" y="79573"/>
                    <a:pt x="135579" y="33391"/>
                    <a:pt x="76466" y="107282"/>
                  </a:cubicBezTo>
                  <a:cubicBezTo>
                    <a:pt x="65024" y="121585"/>
                    <a:pt x="45986" y="127602"/>
                    <a:pt x="30746" y="137762"/>
                  </a:cubicBezTo>
                  <a:cubicBezTo>
                    <a:pt x="20586" y="153002"/>
                    <a:pt x="-2745" y="165415"/>
                    <a:pt x="266" y="183482"/>
                  </a:cubicBezTo>
                  <a:cubicBezTo>
                    <a:pt x="13274" y="261531"/>
                    <a:pt x="162406" y="229202"/>
                    <a:pt x="183146" y="229202"/>
                  </a:cubicBezTo>
                </a:path>
              </a:pathLst>
            </a:cu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9"/>
            <p:cNvSpPr/>
            <p:nvPr/>
          </p:nvSpPr>
          <p:spPr>
            <a:xfrm>
              <a:off x="1021080" y="3642360"/>
              <a:ext cx="533400" cy="396240"/>
            </a:xfrm>
            <a:custGeom>
              <a:avLst/>
              <a:gdLst>
                <a:gd name="connsiteX0" fmla="*/ 0 w 533400"/>
                <a:gd name="connsiteY0" fmla="*/ 396240 h 396240"/>
                <a:gd name="connsiteX1" fmla="*/ 304800 w 533400"/>
                <a:gd name="connsiteY1" fmla="*/ 167640 h 396240"/>
                <a:gd name="connsiteX2" fmla="*/ 320040 w 533400"/>
                <a:gd name="connsiteY2" fmla="*/ 15240 h 396240"/>
                <a:gd name="connsiteX3" fmla="*/ 274320 w 533400"/>
                <a:gd name="connsiteY3" fmla="*/ 0 h 396240"/>
                <a:gd name="connsiteX4" fmla="*/ 198120 w 533400"/>
                <a:gd name="connsiteY4" fmla="*/ 15240 h 396240"/>
                <a:gd name="connsiteX5" fmla="*/ 182880 w 533400"/>
                <a:gd name="connsiteY5" fmla="*/ 137160 h 396240"/>
                <a:gd name="connsiteX6" fmla="*/ 228600 w 533400"/>
                <a:gd name="connsiteY6" fmla="*/ 152400 h 396240"/>
                <a:gd name="connsiteX7" fmla="*/ 335280 w 533400"/>
                <a:gd name="connsiteY7" fmla="*/ 213360 h 396240"/>
                <a:gd name="connsiteX8" fmla="*/ 441960 w 533400"/>
                <a:gd name="connsiteY8" fmla="*/ 243840 h 396240"/>
                <a:gd name="connsiteX9" fmla="*/ 533400 w 533400"/>
                <a:gd name="connsiteY9" fmla="*/ 304800 h 396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3400" h="396240">
                  <a:moveTo>
                    <a:pt x="0" y="396240"/>
                  </a:moveTo>
                  <a:cubicBezTo>
                    <a:pt x="101600" y="320040"/>
                    <a:pt x="208683" y="250650"/>
                    <a:pt x="304800" y="167640"/>
                  </a:cubicBezTo>
                  <a:cubicBezTo>
                    <a:pt x="345675" y="132339"/>
                    <a:pt x="343673" y="56597"/>
                    <a:pt x="320040" y="15240"/>
                  </a:cubicBezTo>
                  <a:cubicBezTo>
                    <a:pt x="312070" y="1292"/>
                    <a:pt x="289560" y="5080"/>
                    <a:pt x="274320" y="0"/>
                  </a:cubicBezTo>
                  <a:cubicBezTo>
                    <a:pt x="248920" y="5080"/>
                    <a:pt x="220610" y="2389"/>
                    <a:pt x="198120" y="15240"/>
                  </a:cubicBezTo>
                  <a:cubicBezTo>
                    <a:pt x="155667" y="39499"/>
                    <a:pt x="160660" y="103830"/>
                    <a:pt x="182880" y="137160"/>
                  </a:cubicBezTo>
                  <a:cubicBezTo>
                    <a:pt x="191791" y="150526"/>
                    <a:pt x="214232" y="145216"/>
                    <a:pt x="228600" y="152400"/>
                  </a:cubicBezTo>
                  <a:cubicBezTo>
                    <a:pt x="381654" y="228927"/>
                    <a:pt x="148252" y="133205"/>
                    <a:pt x="335280" y="213360"/>
                  </a:cubicBezTo>
                  <a:cubicBezTo>
                    <a:pt x="365889" y="226478"/>
                    <a:pt x="411026" y="236106"/>
                    <a:pt x="441960" y="243840"/>
                  </a:cubicBezTo>
                  <a:lnTo>
                    <a:pt x="533400" y="304800"/>
                  </a:lnTo>
                </a:path>
              </a:pathLst>
            </a:cu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1554480" y="3825240"/>
              <a:ext cx="381207" cy="518516"/>
            </a:xfrm>
            <a:custGeom>
              <a:avLst/>
              <a:gdLst>
                <a:gd name="connsiteX0" fmla="*/ 0 w 381207"/>
                <a:gd name="connsiteY0" fmla="*/ 381000 h 518516"/>
                <a:gd name="connsiteX1" fmla="*/ 365760 w 381207"/>
                <a:gd name="connsiteY1" fmla="*/ 350520 h 518516"/>
                <a:gd name="connsiteX2" fmla="*/ 381000 w 381207"/>
                <a:gd name="connsiteY2" fmla="*/ 304800 h 518516"/>
                <a:gd name="connsiteX3" fmla="*/ 350520 w 381207"/>
                <a:gd name="connsiteY3" fmla="*/ 0 h 518516"/>
                <a:gd name="connsiteX4" fmla="*/ 289560 w 381207"/>
                <a:gd name="connsiteY4" fmla="*/ 15240 h 518516"/>
                <a:gd name="connsiteX5" fmla="*/ 259080 w 381207"/>
                <a:gd name="connsiteY5" fmla="*/ 60960 h 518516"/>
                <a:gd name="connsiteX6" fmla="*/ 198120 w 381207"/>
                <a:gd name="connsiteY6" fmla="*/ 137160 h 518516"/>
                <a:gd name="connsiteX7" fmla="*/ 167640 w 381207"/>
                <a:gd name="connsiteY7" fmla="*/ 182880 h 518516"/>
                <a:gd name="connsiteX8" fmla="*/ 91440 w 381207"/>
                <a:gd name="connsiteY8" fmla="*/ 320040 h 518516"/>
                <a:gd name="connsiteX9" fmla="*/ 76200 w 381207"/>
                <a:gd name="connsiteY9" fmla="*/ 365760 h 518516"/>
                <a:gd name="connsiteX10" fmla="*/ 137160 w 381207"/>
                <a:gd name="connsiteY10" fmla="*/ 518160 h 518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1207" h="518516">
                  <a:moveTo>
                    <a:pt x="0" y="381000"/>
                  </a:moveTo>
                  <a:cubicBezTo>
                    <a:pt x="121920" y="370840"/>
                    <a:pt x="245793" y="374513"/>
                    <a:pt x="365760" y="350520"/>
                  </a:cubicBezTo>
                  <a:cubicBezTo>
                    <a:pt x="381512" y="347370"/>
                    <a:pt x="381698" y="320849"/>
                    <a:pt x="381000" y="304800"/>
                  </a:cubicBezTo>
                  <a:cubicBezTo>
                    <a:pt x="376565" y="202790"/>
                    <a:pt x="360680" y="101600"/>
                    <a:pt x="350520" y="0"/>
                  </a:cubicBezTo>
                  <a:cubicBezTo>
                    <a:pt x="330200" y="5080"/>
                    <a:pt x="306988" y="3622"/>
                    <a:pt x="289560" y="15240"/>
                  </a:cubicBezTo>
                  <a:cubicBezTo>
                    <a:pt x="274320" y="25400"/>
                    <a:pt x="270070" y="46307"/>
                    <a:pt x="259080" y="60960"/>
                  </a:cubicBezTo>
                  <a:cubicBezTo>
                    <a:pt x="239563" y="86982"/>
                    <a:pt x="217637" y="111138"/>
                    <a:pt x="198120" y="137160"/>
                  </a:cubicBezTo>
                  <a:cubicBezTo>
                    <a:pt x="187130" y="151813"/>
                    <a:pt x="177348" y="167348"/>
                    <a:pt x="167640" y="182880"/>
                  </a:cubicBezTo>
                  <a:cubicBezTo>
                    <a:pt x="141365" y="224919"/>
                    <a:pt x="111288" y="273727"/>
                    <a:pt x="91440" y="320040"/>
                  </a:cubicBezTo>
                  <a:cubicBezTo>
                    <a:pt x="85112" y="334805"/>
                    <a:pt x="81280" y="350520"/>
                    <a:pt x="76200" y="365760"/>
                  </a:cubicBezTo>
                  <a:cubicBezTo>
                    <a:pt x="92956" y="533324"/>
                    <a:pt x="40387" y="518160"/>
                    <a:pt x="137160" y="518160"/>
                  </a:cubicBezTo>
                </a:path>
              </a:pathLst>
            </a:cu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2143552" y="3566160"/>
              <a:ext cx="249128" cy="426720"/>
            </a:xfrm>
            <a:custGeom>
              <a:avLst/>
              <a:gdLst>
                <a:gd name="connsiteX0" fmla="*/ 5288 w 249128"/>
                <a:gd name="connsiteY0" fmla="*/ 426720 h 426720"/>
                <a:gd name="connsiteX1" fmla="*/ 66248 w 249128"/>
                <a:gd name="connsiteY1" fmla="*/ 167640 h 426720"/>
                <a:gd name="connsiteX2" fmla="*/ 111968 w 249128"/>
                <a:gd name="connsiteY2" fmla="*/ 91440 h 426720"/>
                <a:gd name="connsiteX3" fmla="*/ 142448 w 249128"/>
                <a:gd name="connsiteY3" fmla="*/ 45720 h 426720"/>
                <a:gd name="connsiteX4" fmla="*/ 157688 w 249128"/>
                <a:gd name="connsiteY4" fmla="*/ 0 h 426720"/>
                <a:gd name="connsiteX5" fmla="*/ 233888 w 249128"/>
                <a:gd name="connsiteY5" fmla="*/ 106680 h 426720"/>
                <a:gd name="connsiteX6" fmla="*/ 249128 w 249128"/>
                <a:gd name="connsiteY6" fmla="*/ 152400 h 426720"/>
                <a:gd name="connsiteX7" fmla="*/ 233888 w 249128"/>
                <a:gd name="connsiteY7" fmla="*/ 228600 h 426720"/>
                <a:gd name="connsiteX8" fmla="*/ 188168 w 249128"/>
                <a:gd name="connsiteY8" fmla="*/ 243840 h 426720"/>
                <a:gd name="connsiteX9" fmla="*/ 127208 w 249128"/>
                <a:gd name="connsiteY9" fmla="*/ 259080 h 426720"/>
                <a:gd name="connsiteX10" fmla="*/ 5288 w 249128"/>
                <a:gd name="connsiteY10" fmla="*/ 274320 h 426720"/>
                <a:gd name="connsiteX11" fmla="*/ 5288 w 249128"/>
                <a:gd name="connsiteY11" fmla="*/ 228600 h 42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9128" h="426720">
                  <a:moveTo>
                    <a:pt x="5288" y="426720"/>
                  </a:moveTo>
                  <a:cubicBezTo>
                    <a:pt x="25177" y="307386"/>
                    <a:pt x="19495" y="261146"/>
                    <a:pt x="66248" y="167640"/>
                  </a:cubicBezTo>
                  <a:cubicBezTo>
                    <a:pt x="79495" y="141146"/>
                    <a:pt x="96269" y="116559"/>
                    <a:pt x="111968" y="91440"/>
                  </a:cubicBezTo>
                  <a:cubicBezTo>
                    <a:pt x="121676" y="75908"/>
                    <a:pt x="134257" y="62103"/>
                    <a:pt x="142448" y="45720"/>
                  </a:cubicBezTo>
                  <a:cubicBezTo>
                    <a:pt x="149632" y="31352"/>
                    <a:pt x="152608" y="15240"/>
                    <a:pt x="157688" y="0"/>
                  </a:cubicBezTo>
                  <a:cubicBezTo>
                    <a:pt x="233888" y="25400"/>
                    <a:pt x="198328" y="0"/>
                    <a:pt x="233888" y="106680"/>
                  </a:cubicBezTo>
                  <a:lnTo>
                    <a:pt x="249128" y="152400"/>
                  </a:lnTo>
                  <a:cubicBezTo>
                    <a:pt x="244048" y="177800"/>
                    <a:pt x="248256" y="207047"/>
                    <a:pt x="233888" y="228600"/>
                  </a:cubicBezTo>
                  <a:cubicBezTo>
                    <a:pt x="224977" y="241966"/>
                    <a:pt x="203614" y="239427"/>
                    <a:pt x="188168" y="243840"/>
                  </a:cubicBezTo>
                  <a:cubicBezTo>
                    <a:pt x="168029" y="249594"/>
                    <a:pt x="147528" y="254000"/>
                    <a:pt x="127208" y="259080"/>
                  </a:cubicBezTo>
                  <a:cubicBezTo>
                    <a:pt x="87173" y="285770"/>
                    <a:pt x="60928" y="318832"/>
                    <a:pt x="5288" y="274320"/>
                  </a:cubicBezTo>
                  <a:cubicBezTo>
                    <a:pt x="-6612" y="264800"/>
                    <a:pt x="5288" y="243840"/>
                    <a:pt x="5288" y="228600"/>
                  </a:cubicBezTo>
                </a:path>
              </a:pathLst>
            </a:custGeom>
            <a:noFill/>
            <a:ln>
              <a:solidFill>
                <a:schemeClr val="bg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94113" y="5989320"/>
            <a:ext cx="2758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 am still working on it</a:t>
            </a:r>
            <a:r>
              <a:rPr lang="is-IS" dirty="0" smtClean="0"/>
              <a:t>…</a:t>
            </a:r>
            <a:endParaRPr lang="en-US" dirty="0"/>
          </a:p>
        </p:txBody>
      </p:sp>
      <p:pic>
        <p:nvPicPr>
          <p:cNvPr id="15" name="Picture 14" descr="../../Screen%20Shot%202017-09-12%20at%203.37.03%20PM.png"/>
          <p:cNvPicPr/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73816"/>
            <a:ext cx="3991413" cy="16739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7023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777599" y="300335"/>
            <a:ext cx="37528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Curve Fitting</a:t>
            </a:r>
            <a:endParaRPr lang="en-US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pic>
        <p:nvPicPr>
          <p:cNvPr id="3" name="Picture 2" descr="../../Screen%20Shot%202017-09-13%20at%2012.10.07%20AM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97" y="1584005"/>
            <a:ext cx="4896803" cy="3353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1552" y="1584005"/>
            <a:ext cx="4626928" cy="335375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269103" y="5423532"/>
            <a:ext cx="15552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Plain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813600" y="5423532"/>
            <a:ext cx="196399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Dense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00918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777599" y="300335"/>
            <a:ext cx="37528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Curve Fitting</a:t>
            </a:r>
            <a:endParaRPr lang="en-US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1768201"/>
            <a:ext cx="24688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 smtClean="0">
                <a:solidFill>
                  <a:srgbClr val="FFFF00"/>
                </a:solidFill>
              </a:rPr>
              <a:t>Traditional one</a:t>
            </a:r>
            <a:endParaRPr lang="en-US" sz="3200" b="1" i="1" dirty="0">
              <a:solidFill>
                <a:srgbClr val="FFFF00"/>
              </a:solidFill>
            </a:endParaRPr>
          </a:p>
        </p:txBody>
      </p:sp>
      <p:pic>
        <p:nvPicPr>
          <p:cNvPr id="5" name="Pictur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961" y="1615856"/>
            <a:ext cx="8427720" cy="49373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3360" y="3703320"/>
            <a:ext cx="20421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Worst, </a:t>
            </a:r>
          </a:p>
          <a:p>
            <a:r>
              <a:rPr lang="en-US" sz="2400" dirty="0" smtClean="0"/>
              <a:t>vanishing gradient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6900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639313" y="455414"/>
            <a:ext cx="375288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sz="5400">
                <a:ln w="0"/>
                <a:gradFill>
                  <a:gsLst>
                    <a:gs pos="0">
                      <a:srgbClr val="DD9D31">
                        <a:lumMod val="50000"/>
                      </a:srgbClr>
                    </a:gs>
                    <a:gs pos="50000">
                      <a:srgbClr val="DD9D31"/>
                    </a:gs>
                    <a:gs pos="100000">
                      <a:srgbClr val="DD9D31">
                        <a:lumMod val="60000"/>
                        <a:lumOff val="40000"/>
                      </a:srgb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Curve Fitting</a:t>
            </a:r>
            <a:endParaRPr lang="en-US" sz="5400" dirty="0">
              <a:ln w="0"/>
              <a:gradFill>
                <a:gsLst>
                  <a:gs pos="0">
                    <a:srgbClr val="DD9D31">
                      <a:lumMod val="50000"/>
                    </a:srgbClr>
                  </a:gs>
                  <a:gs pos="50000">
                    <a:srgbClr val="DD9D31"/>
                  </a:gs>
                  <a:gs pos="100000">
                    <a:srgbClr val="DD9D31">
                      <a:lumMod val="60000"/>
                      <a:lumOff val="40000"/>
                    </a:srgb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13574" y="1097132"/>
            <a:ext cx="3752887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i="1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With Residual connection </a:t>
            </a:r>
            <a:endParaRPr lang="en-US" sz="4800" b="1" i="1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Picture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2320" y="1554481"/>
            <a:ext cx="7543799" cy="50139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77553" y="4061461"/>
            <a:ext cx="24536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Complicated and more accurate than traditional one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33547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639313" y="455414"/>
            <a:ext cx="375288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sz="5400">
                <a:ln w="0"/>
                <a:gradFill>
                  <a:gsLst>
                    <a:gs pos="0">
                      <a:srgbClr val="DD9D31">
                        <a:lumMod val="50000"/>
                      </a:srgbClr>
                    </a:gs>
                    <a:gs pos="50000">
                      <a:srgbClr val="DD9D31"/>
                    </a:gs>
                    <a:gs pos="100000">
                      <a:srgbClr val="DD9D31">
                        <a:lumMod val="60000"/>
                        <a:lumOff val="40000"/>
                      </a:srgb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Curve Fitting</a:t>
            </a:r>
            <a:endParaRPr lang="en-US" sz="5400" dirty="0">
              <a:ln w="0"/>
              <a:gradFill>
                <a:gsLst>
                  <a:gs pos="0">
                    <a:srgbClr val="DD9D31">
                      <a:lumMod val="50000"/>
                    </a:srgbClr>
                  </a:gs>
                  <a:gs pos="50000">
                    <a:srgbClr val="DD9D31"/>
                  </a:gs>
                  <a:gs pos="100000">
                    <a:srgbClr val="DD9D31">
                      <a:lumMod val="60000"/>
                      <a:lumOff val="40000"/>
                    </a:srgb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94273" y="1424911"/>
            <a:ext cx="3614127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b="1" i="1" cap="none" spc="0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With dense </a:t>
            </a:r>
            <a:r>
              <a:rPr lang="en-US" sz="4800" b="1" i="1" cap="none" spc="0" dirty="0" err="1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connectios</a:t>
            </a:r>
            <a:endParaRPr lang="en-US" sz="4800" b="1" i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pic>
        <p:nvPicPr>
          <p:cNvPr id="5" name="Pictur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400" y="1378744"/>
            <a:ext cx="7508240" cy="517445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72719" y="4754880"/>
            <a:ext cx="22797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Simple and accurate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53525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390</TotalTime>
  <Words>257</Words>
  <Application>Microsoft Macintosh PowerPoint</Application>
  <PresentationFormat>Widescreen</PresentationFormat>
  <Paragraphs>60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Calibri Light</vt:lpstr>
      <vt:lpstr>宋体</vt:lpstr>
      <vt:lpstr>Arial</vt:lpstr>
      <vt:lpstr>Celestial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柳荫</dc:creator>
  <cp:lastModifiedBy>柳荫</cp:lastModifiedBy>
  <cp:revision>21</cp:revision>
  <dcterms:created xsi:type="dcterms:W3CDTF">2017-09-16T15:58:04Z</dcterms:created>
  <dcterms:modified xsi:type="dcterms:W3CDTF">2017-09-16T22:28:05Z</dcterms:modified>
</cp:coreProperties>
</file>

<file path=docProps/thumbnail.jpeg>
</file>